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1" r:id="rId1"/>
  </p:sldMasterIdLst>
  <p:notesMasterIdLst>
    <p:notesMasterId r:id="rId101"/>
  </p:notesMasterIdLst>
  <p:sldIdLst>
    <p:sldId id="260" r:id="rId2"/>
    <p:sldId id="312" r:id="rId3"/>
    <p:sldId id="265" r:id="rId4"/>
    <p:sldId id="266" r:id="rId5"/>
    <p:sldId id="267" r:id="rId6"/>
    <p:sldId id="268" r:id="rId7"/>
    <p:sldId id="269" r:id="rId8"/>
    <p:sldId id="270" r:id="rId9"/>
    <p:sldId id="271" r:id="rId10"/>
    <p:sldId id="272" r:id="rId11"/>
    <p:sldId id="273" r:id="rId12"/>
    <p:sldId id="274" r:id="rId13"/>
    <p:sldId id="275" r:id="rId14"/>
    <p:sldId id="276" r:id="rId15"/>
    <p:sldId id="277" r:id="rId16"/>
    <p:sldId id="278" r:id="rId17"/>
    <p:sldId id="279" r:id="rId18"/>
    <p:sldId id="280" r:id="rId19"/>
    <p:sldId id="281" r:id="rId20"/>
    <p:sldId id="282" r:id="rId21"/>
    <p:sldId id="283" r:id="rId22"/>
    <p:sldId id="284" r:id="rId23"/>
    <p:sldId id="285" r:id="rId24"/>
    <p:sldId id="286" r:id="rId25"/>
    <p:sldId id="287" r:id="rId26"/>
    <p:sldId id="288" r:id="rId27"/>
    <p:sldId id="292" r:id="rId28"/>
    <p:sldId id="293" r:id="rId29"/>
    <p:sldId id="294" r:id="rId30"/>
    <p:sldId id="295" r:id="rId31"/>
    <p:sldId id="297" r:id="rId32"/>
    <p:sldId id="302" r:id="rId33"/>
    <p:sldId id="303" r:id="rId34"/>
    <p:sldId id="304" r:id="rId35"/>
    <p:sldId id="305" r:id="rId36"/>
    <p:sldId id="306" r:id="rId37"/>
    <p:sldId id="308" r:id="rId38"/>
    <p:sldId id="309" r:id="rId39"/>
    <p:sldId id="310" r:id="rId40"/>
    <p:sldId id="313" r:id="rId41"/>
    <p:sldId id="316" r:id="rId42"/>
    <p:sldId id="317" r:id="rId43"/>
    <p:sldId id="318" r:id="rId44"/>
    <p:sldId id="371" r:id="rId45"/>
    <p:sldId id="372" r:id="rId46"/>
    <p:sldId id="319" r:id="rId47"/>
    <p:sldId id="320" r:id="rId48"/>
    <p:sldId id="321" r:id="rId49"/>
    <p:sldId id="322" r:id="rId50"/>
    <p:sldId id="323" r:id="rId51"/>
    <p:sldId id="324" r:id="rId52"/>
    <p:sldId id="325" r:id="rId53"/>
    <p:sldId id="326" r:id="rId54"/>
    <p:sldId id="327" r:id="rId55"/>
    <p:sldId id="328" r:id="rId56"/>
    <p:sldId id="329" r:id="rId57"/>
    <p:sldId id="330" r:id="rId58"/>
    <p:sldId id="331" r:id="rId59"/>
    <p:sldId id="332" r:id="rId60"/>
    <p:sldId id="333" r:id="rId61"/>
    <p:sldId id="334" r:id="rId62"/>
    <p:sldId id="335" r:id="rId63"/>
    <p:sldId id="336" r:id="rId64"/>
    <p:sldId id="314" r:id="rId65"/>
    <p:sldId id="337" r:id="rId66"/>
    <p:sldId id="338" r:id="rId67"/>
    <p:sldId id="339" r:id="rId68"/>
    <p:sldId id="340" r:id="rId69"/>
    <p:sldId id="341" r:id="rId70"/>
    <p:sldId id="342" r:id="rId71"/>
    <p:sldId id="343" r:id="rId72"/>
    <p:sldId id="344" r:id="rId73"/>
    <p:sldId id="345" r:id="rId74"/>
    <p:sldId id="346" r:id="rId75"/>
    <p:sldId id="347" r:id="rId76"/>
    <p:sldId id="348" r:id="rId77"/>
    <p:sldId id="349" r:id="rId78"/>
    <p:sldId id="350" r:id="rId79"/>
    <p:sldId id="351" r:id="rId80"/>
    <p:sldId id="352" r:id="rId81"/>
    <p:sldId id="353" r:id="rId82"/>
    <p:sldId id="354" r:id="rId83"/>
    <p:sldId id="356" r:id="rId84"/>
    <p:sldId id="355" r:id="rId85"/>
    <p:sldId id="357" r:id="rId86"/>
    <p:sldId id="358" r:id="rId87"/>
    <p:sldId id="359" r:id="rId88"/>
    <p:sldId id="361" r:id="rId89"/>
    <p:sldId id="360" r:id="rId90"/>
    <p:sldId id="362" r:id="rId91"/>
    <p:sldId id="363" r:id="rId92"/>
    <p:sldId id="364" r:id="rId93"/>
    <p:sldId id="365" r:id="rId94"/>
    <p:sldId id="366" r:id="rId95"/>
    <p:sldId id="367" r:id="rId96"/>
    <p:sldId id="369" r:id="rId97"/>
    <p:sldId id="368" r:id="rId98"/>
    <p:sldId id="370" r:id="rId99"/>
    <p:sldId id="264" r:id="rId100"/>
  </p:sldIdLst>
  <p:sldSz cx="9144000" cy="6858000" type="screen4x3"/>
  <p:notesSz cx="7104063" cy="10234613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66"/>
    <a:srgbClr val="6BB592"/>
    <a:srgbClr val="D0A3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1512" y="11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296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presProps" Target="pres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023992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/>
            </a:lvl1pPr>
          </a:lstStyle>
          <a:p>
            <a:fld id="{86BA281D-5A5A-4D93-A0AC-583EC83DE067}" type="datetimeFigureOut">
              <a:rPr lang="ko-KR" altLang="en-US" smtClean="0"/>
              <a:t>2023-06-17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249363" y="1279525"/>
            <a:ext cx="4605337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75" tIns="49538" rIns="99075" bIns="49538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10407" y="4925407"/>
            <a:ext cx="5683250" cy="4029879"/>
          </a:xfrm>
          <a:prstGeom prst="rect">
            <a:avLst/>
          </a:prstGeom>
        </p:spPr>
        <p:txBody>
          <a:bodyPr vert="horz" lIns="99075" tIns="49538" rIns="99075" bIns="49538" rtlCol="0"/>
          <a:lstStyle/>
          <a:p>
            <a:pPr lvl="0"/>
            <a:r>
              <a:rPr lang="ko-KR" altLang="en-US" dirty="0" smtClean="0"/>
              <a:t>마스터 텍스트 스타일 편집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023992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/>
            </a:lvl1pPr>
          </a:lstStyle>
          <a:p>
            <a:fld id="{B01A0C47-29E8-46A0-A58A-AC8DD2545F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85262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15975" y="858838"/>
            <a:ext cx="5726113" cy="42957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56797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15975" y="858838"/>
            <a:ext cx="5726113" cy="42957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68714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15975" y="858838"/>
            <a:ext cx="5726113" cy="42957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22027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15975" y="858838"/>
            <a:ext cx="5726113" cy="42957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24889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15975" y="858838"/>
            <a:ext cx="5726113" cy="42957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74517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15975" y="858838"/>
            <a:ext cx="5726113" cy="42957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47796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15975" y="858838"/>
            <a:ext cx="5726113" cy="42957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73569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15975" y="858838"/>
            <a:ext cx="5726113" cy="42957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63926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15975" y="858838"/>
            <a:ext cx="5726113" cy="42957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78027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15975" y="858838"/>
            <a:ext cx="5726113" cy="42957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771274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15975" y="858838"/>
            <a:ext cx="5726113" cy="42957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78889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15975" y="858838"/>
            <a:ext cx="5726113" cy="42957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91409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15975" y="858838"/>
            <a:ext cx="5726113" cy="42957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743717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15975" y="858838"/>
            <a:ext cx="5726113" cy="42957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79346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15975" y="858838"/>
            <a:ext cx="5726113" cy="42957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428011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15975" y="858838"/>
            <a:ext cx="5726113" cy="42957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560083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15975" y="858838"/>
            <a:ext cx="5726113" cy="42957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582894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15975" y="858838"/>
            <a:ext cx="5726113" cy="42957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729575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15975" y="858838"/>
            <a:ext cx="5726113" cy="42957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902979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15975" y="858838"/>
            <a:ext cx="5726113" cy="42957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986027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15975" y="858838"/>
            <a:ext cx="5726113" cy="42957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912018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15975" y="858838"/>
            <a:ext cx="5726113" cy="42957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619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15975" y="858838"/>
            <a:ext cx="5726113" cy="42957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686929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15975" y="858838"/>
            <a:ext cx="5726113" cy="42957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938815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15975" y="858838"/>
            <a:ext cx="5726113" cy="42957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894640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15975" y="858838"/>
            <a:ext cx="5726113" cy="42957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172129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15975" y="858838"/>
            <a:ext cx="5726113" cy="42957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68632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15975" y="858838"/>
            <a:ext cx="5726113" cy="42957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822751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15975" y="858838"/>
            <a:ext cx="5726113" cy="42957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607752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15975" y="858838"/>
            <a:ext cx="5726113" cy="42957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140729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15975" y="858838"/>
            <a:ext cx="5726113" cy="42957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631842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15975" y="858838"/>
            <a:ext cx="5726113" cy="42957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737431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15975" y="858838"/>
            <a:ext cx="5726113" cy="42957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935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15975" y="858838"/>
            <a:ext cx="5726113" cy="42957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809393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15975" y="858838"/>
            <a:ext cx="5726113" cy="42957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114520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15975" y="858838"/>
            <a:ext cx="5726113" cy="42957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97168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15975" y="858838"/>
            <a:ext cx="5726113" cy="42957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371628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15975" y="858838"/>
            <a:ext cx="5726113" cy="42957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783431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15975" y="858838"/>
            <a:ext cx="5726113" cy="42957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29210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15975" y="858838"/>
            <a:ext cx="5726113" cy="42957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578815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15975" y="858838"/>
            <a:ext cx="5726113" cy="42957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143764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15975" y="858838"/>
            <a:ext cx="5726113" cy="42957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940429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15975" y="858838"/>
            <a:ext cx="5726113" cy="42957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686613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15975" y="858838"/>
            <a:ext cx="5726113" cy="42957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36390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15975" y="858838"/>
            <a:ext cx="5726113" cy="42957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386901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15975" y="858838"/>
            <a:ext cx="5726113" cy="42957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283395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15975" y="858838"/>
            <a:ext cx="5726113" cy="42957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246963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15975" y="858838"/>
            <a:ext cx="5726113" cy="42957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31338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15975" y="858838"/>
            <a:ext cx="5726113" cy="42957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34300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15975" y="858838"/>
            <a:ext cx="5726113" cy="42957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360899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15975" y="858838"/>
            <a:ext cx="5726113" cy="42957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682575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15975" y="858838"/>
            <a:ext cx="5726113" cy="42957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46399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15975" y="858838"/>
            <a:ext cx="5726113" cy="42957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619278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15975" y="858838"/>
            <a:ext cx="5726113" cy="42957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051883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15975" y="858838"/>
            <a:ext cx="5726113" cy="42957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27539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15975" y="858838"/>
            <a:ext cx="5726113" cy="42957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145481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15975" y="858838"/>
            <a:ext cx="5726113" cy="42957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922644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15975" y="858838"/>
            <a:ext cx="5726113" cy="42957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028990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15975" y="858838"/>
            <a:ext cx="5726113" cy="42957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611917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15975" y="858838"/>
            <a:ext cx="5726113" cy="42957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529720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15975" y="858838"/>
            <a:ext cx="5726113" cy="42957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755657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15975" y="858838"/>
            <a:ext cx="5726113" cy="42957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540768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15975" y="858838"/>
            <a:ext cx="5726113" cy="42957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0289873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15975" y="858838"/>
            <a:ext cx="5726113" cy="42957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9012964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15975" y="858838"/>
            <a:ext cx="5726113" cy="42957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9853645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15975" y="858838"/>
            <a:ext cx="5726113" cy="42957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44277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15975" y="858838"/>
            <a:ext cx="5726113" cy="42957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9294906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15975" y="858838"/>
            <a:ext cx="5726113" cy="42957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1420035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15975" y="858838"/>
            <a:ext cx="5726113" cy="42957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0393000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15975" y="858838"/>
            <a:ext cx="5726113" cy="42957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6539365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15975" y="858838"/>
            <a:ext cx="5726113" cy="42957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6641215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15975" y="858838"/>
            <a:ext cx="5726113" cy="42957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4003772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15975" y="858838"/>
            <a:ext cx="5726113" cy="42957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2955195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15975" y="858838"/>
            <a:ext cx="5726113" cy="42957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0432867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15975" y="858838"/>
            <a:ext cx="5726113" cy="42957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8842864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15975" y="858838"/>
            <a:ext cx="5726113" cy="42957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9746930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15975" y="858838"/>
            <a:ext cx="5726113" cy="42957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42965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15975" y="858838"/>
            <a:ext cx="5726113" cy="42957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2855092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15975" y="858838"/>
            <a:ext cx="5726113" cy="42957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3482085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15975" y="858838"/>
            <a:ext cx="5726113" cy="42957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039313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15975" y="858838"/>
            <a:ext cx="5726113" cy="42957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491766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15975" y="858838"/>
            <a:ext cx="5726113" cy="42957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3405220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15975" y="858838"/>
            <a:ext cx="5726113" cy="42957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870115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15975" y="858838"/>
            <a:ext cx="5726113" cy="42957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8558517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15975" y="858838"/>
            <a:ext cx="5726113" cy="42957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721176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15975" y="858838"/>
            <a:ext cx="5726113" cy="42957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857793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15975" y="858838"/>
            <a:ext cx="5726113" cy="42957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3109795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15975" y="858838"/>
            <a:ext cx="5726113" cy="42957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14970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15975" y="858838"/>
            <a:ext cx="5726113" cy="42957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3595715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15975" y="858838"/>
            <a:ext cx="5726113" cy="42957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91701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표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04" t="4183" r="12663" b="6786"/>
          <a:stretch/>
        </p:blipFill>
        <p:spPr>
          <a:xfrm>
            <a:off x="-8238" y="-10634"/>
            <a:ext cx="9160476" cy="6880991"/>
          </a:xfrm>
          <a:prstGeom prst="rect">
            <a:avLst/>
          </a:prstGeom>
        </p:spPr>
      </p:pic>
      <p:sp>
        <p:nvSpPr>
          <p:cNvPr id="10" name="직사각형 9"/>
          <p:cNvSpPr/>
          <p:nvPr userDrawn="1"/>
        </p:nvSpPr>
        <p:spPr>
          <a:xfrm>
            <a:off x="1" y="0"/>
            <a:ext cx="9143999" cy="6858000"/>
          </a:xfrm>
          <a:prstGeom prst="rect">
            <a:avLst/>
          </a:prstGeom>
          <a:solidFill>
            <a:srgbClr val="0070C0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4" name="직사각형 3"/>
          <p:cNvSpPr/>
          <p:nvPr userDrawn="1"/>
        </p:nvSpPr>
        <p:spPr>
          <a:xfrm>
            <a:off x="-6180" y="1721708"/>
            <a:ext cx="9158418" cy="30644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31" name="Title 1"/>
          <p:cNvSpPr>
            <a:spLocks noGrp="1"/>
          </p:cNvSpPr>
          <p:nvPr>
            <p:ph type="title"/>
          </p:nvPr>
        </p:nvSpPr>
        <p:spPr>
          <a:xfrm>
            <a:off x="557329" y="2969672"/>
            <a:ext cx="4337665" cy="572599"/>
          </a:xfrm>
          <a:prstGeom prst="rect">
            <a:avLst/>
          </a:prstGeom>
        </p:spPr>
        <p:txBody>
          <a:bodyPr anchor="b"/>
          <a:lstStyle>
            <a:lvl1pPr>
              <a:defRPr sz="3300">
                <a:solidFill>
                  <a:srgbClr val="0070C0"/>
                </a:solidFill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32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57329" y="2664558"/>
            <a:ext cx="2891324" cy="30511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 smtClean="0"/>
              <a:t>타이틀을 입력하세요</a:t>
            </a:r>
          </a:p>
        </p:txBody>
      </p:sp>
      <p:sp>
        <p:nvSpPr>
          <p:cNvPr id="41" name="직사각형 40"/>
          <p:cNvSpPr/>
          <p:nvPr userDrawn="1"/>
        </p:nvSpPr>
        <p:spPr>
          <a:xfrm>
            <a:off x="449241" y="2664558"/>
            <a:ext cx="108088" cy="87771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pic>
        <p:nvPicPr>
          <p:cNvPr id="5" name="그림 4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0602" y="2969672"/>
            <a:ext cx="1965391" cy="572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4562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본문">
    <p:bg>
      <p:bgPr>
        <a:pattFill prst="wdUpDiag">
          <a:fgClr>
            <a:schemeClr val="bg1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 userDrawn="1"/>
        </p:nvSpPr>
        <p:spPr>
          <a:xfrm>
            <a:off x="111968" y="149290"/>
            <a:ext cx="8915400" cy="65594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2" name="직사각형 1"/>
          <p:cNvSpPr/>
          <p:nvPr userDrawn="1"/>
        </p:nvSpPr>
        <p:spPr>
          <a:xfrm>
            <a:off x="111968" y="6418184"/>
            <a:ext cx="8915400" cy="29052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cxnSp>
        <p:nvCxnSpPr>
          <p:cNvPr id="14" name="직선 연결선 13"/>
          <p:cNvCxnSpPr/>
          <p:nvPr userDrawn="1"/>
        </p:nvCxnSpPr>
        <p:spPr>
          <a:xfrm>
            <a:off x="300913" y="744920"/>
            <a:ext cx="8537510" cy="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6" name="Text Placeholder 2"/>
          <p:cNvSpPr>
            <a:spLocks noGrp="1"/>
          </p:cNvSpPr>
          <p:nvPr>
            <p:ph type="body" idx="1"/>
          </p:nvPr>
        </p:nvSpPr>
        <p:spPr>
          <a:xfrm>
            <a:off x="333472" y="926266"/>
            <a:ext cx="8504951" cy="54320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35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285750" indent="-285750">
              <a:buFont typeface="Wingdings" panose="05000000000000000000" pitchFamily="2" charset="2"/>
              <a:buChar char="u"/>
            </a:pPr>
            <a:endParaRPr lang="en-US" altLang="ko-KR" sz="2000" smtClean="0"/>
          </a:p>
          <a:p>
            <a:pPr marL="628650" lvl="1" indent="-285750">
              <a:buFont typeface="Wingdings" panose="05000000000000000000" pitchFamily="2" charset="2"/>
              <a:buChar char="v"/>
            </a:pPr>
            <a:endParaRPr lang="en-US" altLang="ko-KR" sz="1800" smtClean="0"/>
          </a:p>
          <a:p>
            <a:pPr marL="971550" lvl="2" indent="-285750">
              <a:buFont typeface="Wingdings" panose="05000000000000000000" pitchFamily="2" charset="2"/>
              <a:buChar char="Ø"/>
            </a:pPr>
            <a:endParaRPr lang="en-US" altLang="ko-KR" sz="1600" smtClean="0"/>
          </a:p>
          <a:p>
            <a:pPr marL="1314450" lvl="3" indent="-285750">
              <a:buFont typeface="Wingdings" panose="05000000000000000000" pitchFamily="2" charset="2"/>
              <a:buChar char="ü"/>
            </a:pPr>
            <a:endParaRPr lang="en-US" altLang="ko-KR" sz="1400" smtClean="0"/>
          </a:p>
        </p:txBody>
      </p:sp>
      <p:sp>
        <p:nvSpPr>
          <p:cNvPr id="11" name="직사각형 10"/>
          <p:cNvSpPr/>
          <p:nvPr userDrawn="1"/>
        </p:nvSpPr>
        <p:spPr>
          <a:xfrm>
            <a:off x="7644373" y="6418185"/>
            <a:ext cx="1385316" cy="2192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25" b="0" i="0" u="none" strike="noStrike" kern="1200" smtClean="0">
                <a:solidFill>
                  <a:schemeClr val="bg1"/>
                </a:solidFill>
                <a:effectLst/>
                <a:latin typeface="+mj-ea"/>
                <a:ea typeface="+mn-ea"/>
                <a:cs typeface="+mn-cs"/>
              </a:rPr>
              <a:t>경남대학교 빅데이터센터</a:t>
            </a:r>
            <a:endParaRPr lang="ko-KR" altLang="en-US" sz="825" kern="1200" dirty="0">
              <a:solidFill>
                <a:schemeClr val="bg1"/>
              </a:solidFill>
              <a:latin typeface="+mj-ea"/>
              <a:ea typeface="+mn-ea"/>
              <a:cs typeface="+mn-cs"/>
            </a:endParaRPr>
          </a:p>
        </p:txBody>
      </p:sp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7408" y="149289"/>
            <a:ext cx="1019959" cy="297155"/>
          </a:xfrm>
          <a:prstGeom prst="rect">
            <a:avLst/>
          </a:prstGeom>
        </p:spPr>
      </p:pic>
      <p:sp>
        <p:nvSpPr>
          <p:cNvPr id="9" name="슬라이드 번호 개체 틀 7">
            <a:extLst>
              <a:ext uri="{FF2B5EF4-FFF2-40B4-BE49-F238E27FC236}">
                <a16:creationId xmlns:a16="http://schemas.microsoft.com/office/drawing/2014/main" id="{FB18FC2E-468A-4274-BB10-7D8785F29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226" y="6415962"/>
            <a:ext cx="2057400" cy="365125"/>
          </a:xfrm>
        </p:spPr>
        <p:txBody>
          <a:bodyPr/>
          <a:lstStyle>
            <a:lvl1pPr>
              <a:defRPr sz="1350">
                <a:solidFill>
                  <a:schemeClr val="bg1"/>
                </a:solidFill>
              </a:defRPr>
            </a:lvl1pPr>
          </a:lstStyle>
          <a:p>
            <a:fld id="{78AED8E8-35F4-4F96-8B22-4FCB833312D4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229368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본문">
    <p:bg>
      <p:bgPr>
        <a:pattFill prst="wdUpDiag">
          <a:fgClr>
            <a:schemeClr val="bg1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 userDrawn="1"/>
        </p:nvSpPr>
        <p:spPr>
          <a:xfrm>
            <a:off x="111968" y="149290"/>
            <a:ext cx="8915400" cy="65594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2" name="직사각형 1"/>
          <p:cNvSpPr/>
          <p:nvPr userDrawn="1"/>
        </p:nvSpPr>
        <p:spPr>
          <a:xfrm>
            <a:off x="111968" y="6418184"/>
            <a:ext cx="8915400" cy="29052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cxnSp>
        <p:nvCxnSpPr>
          <p:cNvPr id="14" name="직선 연결선 13"/>
          <p:cNvCxnSpPr/>
          <p:nvPr userDrawn="1"/>
        </p:nvCxnSpPr>
        <p:spPr>
          <a:xfrm>
            <a:off x="300913" y="744920"/>
            <a:ext cx="8537510" cy="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3" name="Title 1"/>
          <p:cNvSpPr>
            <a:spLocks noGrp="1"/>
          </p:cNvSpPr>
          <p:nvPr>
            <p:ph type="title" hasCustomPrompt="1"/>
          </p:nvPr>
        </p:nvSpPr>
        <p:spPr>
          <a:xfrm>
            <a:off x="333472" y="191279"/>
            <a:ext cx="5824733" cy="511655"/>
          </a:xfrm>
          <a:prstGeom prst="rect">
            <a:avLst/>
          </a:prstGeom>
        </p:spPr>
        <p:txBody>
          <a:bodyPr anchor="b"/>
          <a:lstStyle>
            <a:lvl1pPr>
              <a:defRPr sz="21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defRPr>
            </a:lvl1pPr>
          </a:lstStyle>
          <a:p>
            <a:r>
              <a:rPr lang="ko-KR" altLang="en-US" dirty="0" smtClean="0"/>
              <a:t>타이틀 입력</a:t>
            </a:r>
            <a:endParaRPr lang="en-US" dirty="0"/>
          </a:p>
        </p:txBody>
      </p:sp>
      <p:sp>
        <p:nvSpPr>
          <p:cNvPr id="16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33472" y="926266"/>
            <a:ext cx="8504951" cy="54320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35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 smtClean="0"/>
              <a:t>내용</a:t>
            </a:r>
          </a:p>
        </p:txBody>
      </p:sp>
      <p:sp>
        <p:nvSpPr>
          <p:cNvPr id="11" name="직사각형 10"/>
          <p:cNvSpPr/>
          <p:nvPr userDrawn="1"/>
        </p:nvSpPr>
        <p:spPr>
          <a:xfrm>
            <a:off x="7644373" y="6418185"/>
            <a:ext cx="1385316" cy="2192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25" b="0" i="0" u="none" strike="noStrike" kern="1200" smtClean="0">
                <a:solidFill>
                  <a:schemeClr val="bg1"/>
                </a:solidFill>
                <a:effectLst/>
                <a:latin typeface="+mj-ea"/>
                <a:ea typeface="+mn-ea"/>
                <a:cs typeface="+mn-cs"/>
              </a:rPr>
              <a:t>경남대학교 빅데이터센터</a:t>
            </a:r>
            <a:endParaRPr lang="ko-KR" altLang="en-US" sz="825" kern="1200" dirty="0">
              <a:solidFill>
                <a:schemeClr val="bg1"/>
              </a:solidFill>
              <a:latin typeface="+mj-ea"/>
              <a:ea typeface="+mn-ea"/>
              <a:cs typeface="+mn-cs"/>
            </a:endParaRPr>
          </a:p>
        </p:txBody>
      </p:sp>
      <p:pic>
        <p:nvPicPr>
          <p:cNvPr id="12" name="그림 11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7408" y="149289"/>
            <a:ext cx="1019959" cy="297155"/>
          </a:xfrm>
          <a:prstGeom prst="rect">
            <a:avLst/>
          </a:prstGeom>
        </p:spPr>
      </p:pic>
      <p:sp>
        <p:nvSpPr>
          <p:cNvPr id="13" name="슬라이드 번호 개체 틀 7">
            <a:extLst>
              <a:ext uri="{FF2B5EF4-FFF2-40B4-BE49-F238E27FC236}">
                <a16:creationId xmlns:a16="http://schemas.microsoft.com/office/drawing/2014/main" id="{FB18FC2E-468A-4274-BB10-7D8785F29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226" y="6415962"/>
            <a:ext cx="2057400" cy="365125"/>
          </a:xfrm>
        </p:spPr>
        <p:txBody>
          <a:bodyPr/>
          <a:lstStyle>
            <a:lvl1pPr>
              <a:defRPr sz="1350">
                <a:solidFill>
                  <a:schemeClr val="bg1"/>
                </a:solidFill>
              </a:defRPr>
            </a:lvl1pPr>
          </a:lstStyle>
          <a:p>
            <a:fld id="{78AED8E8-35F4-4F96-8B22-4FCB833312D4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8186260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끝인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56" t="6611" b="4437"/>
          <a:stretch/>
        </p:blipFill>
        <p:spPr>
          <a:xfrm>
            <a:off x="-7374" y="-10633"/>
            <a:ext cx="9151374" cy="6868633"/>
          </a:xfrm>
          <a:prstGeom prst="rect">
            <a:avLst/>
          </a:prstGeom>
        </p:spPr>
      </p:pic>
      <p:sp>
        <p:nvSpPr>
          <p:cNvPr id="9" name="직사각형 8"/>
          <p:cNvSpPr/>
          <p:nvPr userDrawn="1"/>
        </p:nvSpPr>
        <p:spPr>
          <a:xfrm>
            <a:off x="-7374" y="-10633"/>
            <a:ext cx="9151374" cy="6858000"/>
          </a:xfrm>
          <a:prstGeom prst="rect">
            <a:avLst/>
          </a:prstGeom>
          <a:solidFill>
            <a:srgbClr val="002060">
              <a:alpha val="4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7" name="TextBox 6"/>
          <p:cNvSpPr txBox="1"/>
          <p:nvPr userDrawn="1"/>
        </p:nvSpPr>
        <p:spPr>
          <a:xfrm>
            <a:off x="2224648" y="3130775"/>
            <a:ext cx="4753233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500" dirty="0" smtClean="0">
                <a:solidFill>
                  <a:schemeClr val="bg1"/>
                </a:solidFill>
                <a:latin typeface="+mn-ea"/>
                <a:ea typeface="+mn-ea"/>
              </a:rPr>
              <a:t>Thank you</a:t>
            </a:r>
            <a:endParaRPr lang="ko-KR" altLang="en-US" sz="450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pic>
        <p:nvPicPr>
          <p:cNvPr id="1028" name="Picture 4" descr="한국철강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4039" y="3915605"/>
            <a:ext cx="1314450" cy="400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10521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2_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直角三角形 4"/>
          <p:cNvSpPr/>
          <p:nvPr userDrawn="1"/>
        </p:nvSpPr>
        <p:spPr>
          <a:xfrm flipH="1">
            <a:off x="8343900" y="5791200"/>
            <a:ext cx="800100" cy="1066800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FB18FC2E-468A-4274-BB10-7D8785F29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92876"/>
            <a:ext cx="2057400" cy="365125"/>
          </a:xfrm>
        </p:spPr>
        <p:txBody>
          <a:bodyPr/>
          <a:lstStyle>
            <a:lvl1pPr>
              <a:defRPr sz="1350"/>
            </a:lvl1pPr>
          </a:lstStyle>
          <a:p>
            <a:fld id="{78AED8E8-35F4-4F96-8B22-4FCB833312D4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42447598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746373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5" r:id="rId2"/>
    <p:sldLayoutId id="2147483707" r:id="rId3"/>
    <p:sldLayoutId id="2147483706" r:id="rId4"/>
    <p:sldLayoutId id="2147483708" r:id="rId5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e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7" Type="http://schemas.openxmlformats.org/officeDocument/2006/relationships/image" Target="../media/image2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eg"/><Relationship Id="rId3" Type="http://schemas.openxmlformats.org/officeDocument/2006/relationships/image" Target="../media/image8.jpeg"/><Relationship Id="rId7" Type="http://schemas.openxmlformats.org/officeDocument/2006/relationships/image" Target="../media/image32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jpeg"/><Relationship Id="rId5" Type="http://schemas.openxmlformats.org/officeDocument/2006/relationships/image" Target="../media/image30.jpeg"/><Relationship Id="rId10" Type="http://schemas.openxmlformats.org/officeDocument/2006/relationships/image" Target="../media/image35.jpeg"/><Relationship Id="rId4" Type="http://schemas.openxmlformats.org/officeDocument/2006/relationships/image" Target="../media/image29.jpeg"/><Relationship Id="rId9" Type="http://schemas.openxmlformats.org/officeDocument/2006/relationships/image" Target="../media/image34.jpe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eg"/><Relationship Id="rId3" Type="http://schemas.openxmlformats.org/officeDocument/2006/relationships/image" Target="../media/image8.jpeg"/><Relationship Id="rId7" Type="http://schemas.openxmlformats.org/officeDocument/2006/relationships/image" Target="../media/image32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jpeg"/><Relationship Id="rId5" Type="http://schemas.openxmlformats.org/officeDocument/2006/relationships/image" Target="../media/image30.jpeg"/><Relationship Id="rId10" Type="http://schemas.openxmlformats.org/officeDocument/2006/relationships/image" Target="../media/image35.jpeg"/><Relationship Id="rId4" Type="http://schemas.openxmlformats.org/officeDocument/2006/relationships/image" Target="../media/image29.jpeg"/><Relationship Id="rId9" Type="http://schemas.openxmlformats.org/officeDocument/2006/relationships/image" Target="../media/image34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jpeg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jpeg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jpeg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jpeg"/><Relationship Id="rId3" Type="http://schemas.openxmlformats.org/officeDocument/2006/relationships/image" Target="../media/image8.jpeg"/><Relationship Id="rId7" Type="http://schemas.openxmlformats.org/officeDocument/2006/relationships/image" Target="../media/image42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eg"/><Relationship Id="rId3" Type="http://schemas.openxmlformats.org/officeDocument/2006/relationships/image" Target="../media/image8.jpeg"/><Relationship Id="rId7" Type="http://schemas.openxmlformats.org/officeDocument/2006/relationships/image" Target="../media/image32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jpeg"/><Relationship Id="rId5" Type="http://schemas.openxmlformats.org/officeDocument/2006/relationships/image" Target="../media/image30.jpeg"/><Relationship Id="rId10" Type="http://schemas.openxmlformats.org/officeDocument/2006/relationships/image" Target="../media/image35.jpeg"/><Relationship Id="rId4" Type="http://schemas.openxmlformats.org/officeDocument/2006/relationships/image" Target="../media/image29.jpeg"/><Relationship Id="rId9" Type="http://schemas.openxmlformats.org/officeDocument/2006/relationships/image" Target="../media/image34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jpeg"/><Relationship Id="rId4" Type="http://schemas.openxmlformats.org/officeDocument/2006/relationships/image" Target="../media/image45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v.media.daum.net/v/20180710162905818" TargetMode="External"/><Relationship Id="rId5" Type="http://schemas.openxmlformats.org/officeDocument/2006/relationships/image" Target="../media/image51.png"/><Relationship Id="rId4" Type="http://schemas.openxmlformats.org/officeDocument/2006/relationships/image" Target="../media/image50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ClBgdS0Mt-o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jpe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eg"/><Relationship Id="rId3" Type="http://schemas.openxmlformats.org/officeDocument/2006/relationships/image" Target="../media/image8.jpeg"/><Relationship Id="rId7" Type="http://schemas.openxmlformats.org/officeDocument/2006/relationships/image" Target="../media/image32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jpeg"/><Relationship Id="rId5" Type="http://schemas.openxmlformats.org/officeDocument/2006/relationships/image" Target="../media/image30.jpeg"/><Relationship Id="rId10" Type="http://schemas.openxmlformats.org/officeDocument/2006/relationships/image" Target="../media/image35.jpeg"/><Relationship Id="rId4" Type="http://schemas.openxmlformats.org/officeDocument/2006/relationships/image" Target="../media/image29.jpeg"/><Relationship Id="rId9" Type="http://schemas.openxmlformats.org/officeDocument/2006/relationships/image" Target="../media/image34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eg"/><Relationship Id="rId3" Type="http://schemas.openxmlformats.org/officeDocument/2006/relationships/image" Target="../media/image8.jpeg"/><Relationship Id="rId7" Type="http://schemas.openxmlformats.org/officeDocument/2006/relationships/image" Target="../media/image32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jpeg"/><Relationship Id="rId5" Type="http://schemas.openxmlformats.org/officeDocument/2006/relationships/image" Target="../media/image30.jpeg"/><Relationship Id="rId10" Type="http://schemas.openxmlformats.org/officeDocument/2006/relationships/image" Target="../media/image35.jpeg"/><Relationship Id="rId4" Type="http://schemas.openxmlformats.org/officeDocument/2006/relationships/image" Target="../media/image29.jpeg"/><Relationship Id="rId9" Type="http://schemas.openxmlformats.org/officeDocument/2006/relationships/image" Target="../media/image34.jpe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eg"/><Relationship Id="rId3" Type="http://schemas.openxmlformats.org/officeDocument/2006/relationships/image" Target="../media/image8.jpeg"/><Relationship Id="rId7" Type="http://schemas.openxmlformats.org/officeDocument/2006/relationships/image" Target="../media/image32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jpeg"/><Relationship Id="rId5" Type="http://schemas.openxmlformats.org/officeDocument/2006/relationships/image" Target="../media/image30.jpeg"/><Relationship Id="rId10" Type="http://schemas.openxmlformats.org/officeDocument/2006/relationships/image" Target="../media/image35.jpeg"/><Relationship Id="rId4" Type="http://schemas.openxmlformats.org/officeDocument/2006/relationships/image" Target="../media/image29.jpeg"/><Relationship Id="rId9" Type="http://schemas.openxmlformats.org/officeDocument/2006/relationships/image" Target="../media/image34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PGXRjKWuLN8" TargetMode="Externa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rcQRIgHBY4c" TargetMode="External"/><Relationship Id="rId4" Type="http://schemas.openxmlformats.org/officeDocument/2006/relationships/image" Target="../media/image10.jpe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4.png"/><Relationship Id="rId4" Type="http://schemas.openxmlformats.org/officeDocument/2006/relationships/image" Target="../media/image99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4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6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8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0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elon.com/chart/index.htm" TargetMode="External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4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4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8.png"/><Relationship Id="rId5" Type="http://schemas.openxmlformats.org/officeDocument/2006/relationships/image" Target="../media/image137.png"/><Relationship Id="rId4" Type="http://schemas.openxmlformats.org/officeDocument/2006/relationships/image" Target="../media/image136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9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0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3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3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elon.com/chart/index.htm" TargetMode="External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3.png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57330" y="2684998"/>
            <a:ext cx="5860724" cy="572599"/>
          </a:xfrm>
        </p:spPr>
        <p:txBody>
          <a:bodyPr/>
          <a:lstStyle/>
          <a:p>
            <a:r>
              <a:rPr lang="ko-KR" altLang="en-US" smtClean="0"/>
              <a:t>데이터 분석 실무 </a:t>
            </a:r>
            <a:r>
              <a:rPr lang="en-US" altLang="ko-KR" smtClean="0"/>
              <a:t>with </a:t>
            </a:r>
            <a:r>
              <a:rPr lang="ko-KR" altLang="en-US" smtClean="0"/>
              <a:t>파이썬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557329" y="3216646"/>
            <a:ext cx="2891324" cy="305114"/>
          </a:xfrm>
        </p:spPr>
        <p:txBody>
          <a:bodyPr/>
          <a:lstStyle/>
          <a:p>
            <a:r>
              <a:rPr lang="ko-KR" altLang="en-US" smtClean="0"/>
              <a:t>신병주</a:t>
            </a:r>
            <a:endParaRPr lang="en-US" altLang="ko-KR" smtClean="0"/>
          </a:p>
          <a:p>
            <a:r>
              <a:rPr lang="ko-KR" altLang="en-US" sz="1000" smtClean="0"/>
              <a:t>경남대학교 컴퓨터공학부 교수</a:t>
            </a:r>
            <a:endParaRPr lang="en-US" altLang="ko-KR" sz="1000" smtClean="0"/>
          </a:p>
          <a:p>
            <a:r>
              <a:rPr lang="ko-KR" altLang="en-US" sz="1000" smtClean="0"/>
              <a:t>경남대학교 빅데이터센터장</a:t>
            </a:r>
            <a:endParaRPr lang="en-US" altLang="ko-KR" sz="1000" smtClean="0"/>
          </a:p>
          <a:p>
            <a:r>
              <a:rPr lang="en-US" altLang="ko-KR" sz="1000" smtClean="0"/>
              <a:t>bjshin@kyungnam.ac.kr</a:t>
            </a:r>
            <a:endParaRPr lang="ko-KR" altLang="en-US" sz="1000"/>
          </a:p>
        </p:txBody>
      </p:sp>
    </p:spTree>
    <p:extLst>
      <p:ext uri="{BB962C8B-B14F-4D97-AF65-F5344CB8AC3E}">
        <p14:creationId xmlns:p14="http://schemas.microsoft.com/office/powerpoint/2010/main" val="1173866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4176613"/>
            <a:ext cx="9144001" cy="2295113"/>
          </a:xfrm>
          <a:prstGeom prst="rect">
            <a:avLst/>
          </a:prstGeom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691" y="1119191"/>
            <a:ext cx="8048625" cy="4619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396003" y="187475"/>
            <a:ext cx="5664692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3000" b="1" spc="-200" smtClean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Data Mining</a:t>
            </a:r>
            <a:r>
              <a:rPr lang="ko-KR" altLang="en-US" sz="3000" b="1" spc="-200" smtClean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3000" b="1" spc="-200" smtClean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vs. Machine Learning</a:t>
            </a:r>
            <a:endParaRPr kumimoji="0" lang="ko-KR" altLang="en-US" sz="3000" b="1" spc="-200" dirty="0">
              <a:ln>
                <a:solidFill>
                  <a:prstClr val="black">
                    <a:lumMod val="65000"/>
                    <a:lumOff val="35000"/>
                    <a:alpha val="0"/>
                  </a:prst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lang="ja-JP" altLang="en-US" smtClean="0"/>
              <a:pPr/>
              <a:t>10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644252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589" y="951107"/>
            <a:ext cx="4554071" cy="216442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589" y="3115536"/>
            <a:ext cx="4589929" cy="295159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2660" y="951107"/>
            <a:ext cx="3792070" cy="5299600"/>
          </a:xfrm>
          <a:prstGeom prst="rect">
            <a:avLst/>
          </a:prstGeom>
        </p:spPr>
      </p:pic>
      <p:pic>
        <p:nvPicPr>
          <p:cNvPr id="1026" name="Picture 2" descr="이건 아니지 말입니다. : 네이버 블로그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597" y="1883435"/>
            <a:ext cx="5943215" cy="336340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9" name="직사각형 8"/>
          <p:cNvSpPr/>
          <p:nvPr/>
        </p:nvSpPr>
        <p:spPr>
          <a:xfrm>
            <a:off x="396003" y="187475"/>
            <a:ext cx="5664692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3000" b="1" spc="-200" smtClean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Data Mining</a:t>
            </a:r>
            <a:r>
              <a:rPr lang="ko-KR" altLang="en-US" sz="3000" b="1" spc="-200" smtClean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3000" b="1" spc="-200" smtClean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vs. Machine Learning</a:t>
            </a:r>
            <a:endParaRPr kumimoji="0" lang="ko-KR" altLang="en-US" sz="3000" b="1" spc="-200" dirty="0">
              <a:ln>
                <a:solidFill>
                  <a:prstClr val="black">
                    <a:lumMod val="65000"/>
                    <a:lumOff val="35000"/>
                    <a:alpha val="0"/>
                  </a:prst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58589" y="951107"/>
            <a:ext cx="909494" cy="1358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58589" y="3251357"/>
            <a:ext cx="909494" cy="216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358589" y="3115536"/>
            <a:ext cx="909494" cy="1358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5605948" y="1156043"/>
            <a:ext cx="251388" cy="861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5620329" y="1679381"/>
            <a:ext cx="251388" cy="861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396002" y="4940164"/>
            <a:ext cx="760445" cy="6920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lang="ja-JP" altLang="en-US" smtClean="0"/>
              <a:pPr/>
              <a:t>11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587992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646" y="874872"/>
            <a:ext cx="7642466" cy="5396485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396003" y="187475"/>
            <a:ext cx="5664692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3000" b="1" spc="-200" smtClean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Data Mining</a:t>
            </a:r>
            <a:r>
              <a:rPr lang="ko-KR" altLang="en-US" sz="3000" b="1" spc="-200" smtClean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3000" b="1" spc="-200" smtClean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vs. Machine Learning</a:t>
            </a:r>
            <a:endParaRPr kumimoji="0" lang="ko-KR" altLang="en-US" sz="3000" b="1" spc="-200" dirty="0">
              <a:ln>
                <a:solidFill>
                  <a:prstClr val="black">
                    <a:lumMod val="65000"/>
                    <a:lumOff val="35000"/>
                    <a:alpha val="0"/>
                  </a:prst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lang="ja-JP" altLang="en-US" smtClean="0"/>
              <a:pPr/>
              <a:t>12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782123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4176613"/>
            <a:ext cx="9144001" cy="2295113"/>
          </a:xfrm>
          <a:prstGeom prst="rect">
            <a:avLst/>
          </a:prstGeom>
        </p:spPr>
      </p:pic>
      <p:pic>
        <p:nvPicPr>
          <p:cNvPr id="113668" name="Picture 4" descr="Image result for ë°ì´í°ë§ì´ëê³¼ ë¨¸ì ë¬ë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52428" y="964456"/>
            <a:ext cx="8467725" cy="5386415"/>
          </a:xfrm>
          <a:prstGeom prst="rect">
            <a:avLst/>
          </a:prstGeom>
          <a:noFill/>
        </p:spPr>
      </p:pic>
      <p:sp>
        <p:nvSpPr>
          <p:cNvPr id="7" name="직사각형 6"/>
          <p:cNvSpPr/>
          <p:nvPr/>
        </p:nvSpPr>
        <p:spPr>
          <a:xfrm>
            <a:off x="396003" y="187475"/>
            <a:ext cx="5664692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3000" b="1" spc="-200" smtClean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Data Mining</a:t>
            </a:r>
            <a:r>
              <a:rPr lang="ko-KR" altLang="en-US" sz="3000" b="1" spc="-200" smtClean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3000" b="1" spc="-200" smtClean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vs. Machine Learning</a:t>
            </a:r>
            <a:endParaRPr kumimoji="0" lang="ko-KR" altLang="en-US" sz="3000" b="1" spc="-200" dirty="0">
              <a:ln>
                <a:solidFill>
                  <a:prstClr val="black">
                    <a:lumMod val="65000"/>
                    <a:lumOff val="35000"/>
                    <a:alpha val="0"/>
                  </a:prst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lang="ja-JP" altLang="en-US" smtClean="0"/>
              <a:pPr/>
              <a:t>13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602720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그림 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4176613"/>
            <a:ext cx="9144001" cy="2295113"/>
          </a:xfrm>
          <a:prstGeom prst="rect">
            <a:avLst/>
          </a:prstGeom>
        </p:spPr>
      </p:pic>
      <p:pic>
        <p:nvPicPr>
          <p:cNvPr id="112642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443290" y="1023941"/>
            <a:ext cx="5691187" cy="21549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3457578" y="3200400"/>
            <a:ext cx="56864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>
                <a:latin typeface="+mn-ea"/>
                <a:ea typeface="+mn-ea"/>
              </a:rPr>
              <a:t>Distributed Computing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5277" y="4022047"/>
            <a:ext cx="5038725" cy="2371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44" name="Picture 4" descr="Image result for hadoop spark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8436" y="1019177"/>
            <a:ext cx="2810967" cy="2570027"/>
          </a:xfrm>
          <a:prstGeom prst="rect">
            <a:avLst/>
          </a:prstGeom>
          <a:noFill/>
        </p:spPr>
      </p:pic>
      <p:pic>
        <p:nvPicPr>
          <p:cNvPr id="112646" name="Picture 6" descr="Related image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1" y="3681414"/>
            <a:ext cx="4000500" cy="2095027"/>
          </a:xfrm>
          <a:prstGeom prst="rect">
            <a:avLst/>
          </a:prstGeom>
          <a:noFill/>
        </p:spPr>
      </p:pic>
      <p:sp>
        <p:nvSpPr>
          <p:cNvPr id="11" name="직사각형 10"/>
          <p:cNvSpPr/>
          <p:nvPr/>
        </p:nvSpPr>
        <p:spPr>
          <a:xfrm>
            <a:off x="396003" y="187475"/>
            <a:ext cx="3019096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3000" b="1" spc="-200" smtClean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Hadoop</a:t>
            </a:r>
            <a:r>
              <a:rPr lang="ko-KR" altLang="en-US" sz="3000" b="1" spc="-200" smtClean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3000" b="1" spc="-200" smtClean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vs. Spark</a:t>
            </a:r>
            <a:endParaRPr kumimoji="0" lang="ko-KR" altLang="en-US" sz="3000" b="1" spc="-200" dirty="0">
              <a:ln>
                <a:solidFill>
                  <a:prstClr val="black">
                    <a:lumMod val="65000"/>
                    <a:lumOff val="35000"/>
                    <a:alpha val="0"/>
                  </a:prst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lang="ja-JP" altLang="en-US" smtClean="0"/>
              <a:pPr/>
              <a:t>14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4235261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그림 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4176613"/>
            <a:ext cx="9144001" cy="2295113"/>
          </a:xfrm>
          <a:prstGeom prst="rect">
            <a:avLst/>
          </a:prstGeom>
        </p:spPr>
      </p:pic>
      <p:pic>
        <p:nvPicPr>
          <p:cNvPr id="111618" name="Picture 2" descr="Image result for R vs Python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403353" y="1063626"/>
            <a:ext cx="6391275" cy="2914651"/>
          </a:xfrm>
          <a:prstGeom prst="rect">
            <a:avLst/>
          </a:prstGeom>
          <a:noFill/>
        </p:spPr>
      </p:pic>
      <p:pic>
        <p:nvPicPr>
          <p:cNvPr id="111622" name="Picture 6" descr="Image result for R vs Python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657475" y="4001866"/>
            <a:ext cx="3948636" cy="2465611"/>
          </a:xfrm>
          <a:prstGeom prst="rect">
            <a:avLst/>
          </a:prstGeom>
          <a:noFill/>
        </p:spPr>
      </p:pic>
      <p:sp>
        <p:nvSpPr>
          <p:cNvPr id="8" name="직사각형 7"/>
          <p:cNvSpPr/>
          <p:nvPr/>
        </p:nvSpPr>
        <p:spPr>
          <a:xfrm>
            <a:off x="396003" y="187475"/>
            <a:ext cx="2182777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3000" b="1" spc="-200" smtClean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R</a:t>
            </a:r>
            <a:r>
              <a:rPr lang="ko-KR" altLang="en-US" sz="3000" b="1" spc="-200" smtClean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3000" b="1" spc="-200" smtClean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vs. Python</a:t>
            </a:r>
            <a:endParaRPr kumimoji="0" lang="ko-KR" altLang="en-US" sz="3000" b="1" spc="-200" dirty="0">
              <a:ln>
                <a:solidFill>
                  <a:prstClr val="black">
                    <a:lumMod val="65000"/>
                    <a:lumOff val="35000"/>
                    <a:alpha val="0"/>
                  </a:prst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lang="ja-JP" altLang="en-US" smtClean="0"/>
              <a:pPr/>
              <a:t>15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434797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그림 8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4167087"/>
            <a:ext cx="9144001" cy="2295113"/>
          </a:xfrm>
          <a:prstGeom prst="rect">
            <a:avLst/>
          </a:prstGeom>
        </p:spPr>
      </p:pic>
      <p:sp>
        <p:nvSpPr>
          <p:cNvPr id="77" name="직사각형 76"/>
          <p:cNvSpPr/>
          <p:nvPr/>
        </p:nvSpPr>
        <p:spPr>
          <a:xfrm>
            <a:off x="396003" y="893400"/>
            <a:ext cx="7544053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kumimoji="0" lang="ko-KR" altLang="en-US" sz="3000" b="1" spc="-20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+mn-lt"/>
                <a:ea typeface="+mn-ea"/>
              </a:rPr>
              <a:t>문제 </a:t>
            </a:r>
            <a:r>
              <a:rPr kumimoji="0" lang="en-US" altLang="ko-KR" sz="3000" b="1" spc="-20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+mn-lt"/>
                <a:ea typeface="+mn-ea"/>
              </a:rPr>
              <a:t>- </a:t>
            </a:r>
            <a:r>
              <a:rPr kumimoji="0" lang="ko-KR" altLang="en-US" sz="3000" b="1" spc="-20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+mn-lt"/>
                <a:ea typeface="+mn-ea"/>
              </a:rPr>
              <a:t>빅데이터 인력 및 시스템 투자의 어려움</a:t>
            </a:r>
            <a:endParaRPr kumimoji="0" lang="ko-KR" altLang="en-US" sz="3000" b="1" spc="-200" dirty="0">
              <a:ln>
                <a:solidFill>
                  <a:prstClr val="black">
                    <a:lumMod val="65000"/>
                    <a:lumOff val="35000"/>
                    <a:alpha val="0"/>
                  </a:prstClr>
                </a:solidFill>
              </a:ln>
              <a:latin typeface="+mn-lt"/>
              <a:ea typeface="+mn-ea"/>
            </a:endParaRPr>
          </a:p>
        </p:txBody>
      </p:sp>
      <p:pic>
        <p:nvPicPr>
          <p:cNvPr id="65" name="Picture 2" descr="Related image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657861" y="3026601"/>
            <a:ext cx="2345900" cy="3319449"/>
          </a:xfrm>
          <a:prstGeom prst="rect">
            <a:avLst/>
          </a:prstGeom>
          <a:noFill/>
        </p:spPr>
      </p:pic>
      <p:sp>
        <p:nvSpPr>
          <p:cNvPr id="68" name="타원형 설명선 67"/>
          <p:cNvSpPr/>
          <p:nvPr/>
        </p:nvSpPr>
        <p:spPr>
          <a:xfrm>
            <a:off x="6300802" y="1933577"/>
            <a:ext cx="2652699" cy="1164461"/>
          </a:xfrm>
          <a:prstGeom prst="wedgeEllipseCallou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>
                <a:solidFill>
                  <a:schemeClr val="tx1"/>
                </a:solidFill>
              </a:rPr>
              <a:t>4</a:t>
            </a:r>
            <a:r>
              <a:rPr lang="ko-KR" altLang="en-US" sz="1400" b="1">
                <a:solidFill>
                  <a:schemeClr val="tx1"/>
                </a:solidFill>
              </a:rPr>
              <a:t>차산업혁명 시대를  대비해 우리 기관도인공지능</a:t>
            </a:r>
            <a:r>
              <a:rPr lang="en-US" altLang="ko-KR" sz="1400" b="1">
                <a:solidFill>
                  <a:schemeClr val="tx1"/>
                </a:solidFill>
              </a:rPr>
              <a:t>, </a:t>
            </a:r>
            <a:r>
              <a:rPr lang="ko-KR" altLang="en-US" sz="1400" b="1">
                <a:solidFill>
                  <a:schemeClr val="tx1"/>
                </a:solidFill>
              </a:rPr>
              <a:t>빅데이터 사업 기획을 해 봐</a:t>
            </a:r>
            <a:r>
              <a:rPr lang="en-US" altLang="ko-KR" sz="1400" b="1">
                <a:solidFill>
                  <a:schemeClr val="tx1"/>
                </a:solidFill>
              </a:rPr>
              <a:t>!!!</a:t>
            </a:r>
          </a:p>
        </p:txBody>
      </p:sp>
      <p:pic>
        <p:nvPicPr>
          <p:cNvPr id="71" name="Picture 4" descr="Image result for 고민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14349" y="2855114"/>
            <a:ext cx="4762500" cy="3124201"/>
          </a:xfrm>
          <a:prstGeom prst="rect">
            <a:avLst/>
          </a:prstGeom>
          <a:noFill/>
        </p:spPr>
      </p:pic>
      <p:sp>
        <p:nvSpPr>
          <p:cNvPr id="81" name="구름 모양 설명선 80"/>
          <p:cNvSpPr/>
          <p:nvPr/>
        </p:nvSpPr>
        <p:spPr>
          <a:xfrm>
            <a:off x="500035" y="3140864"/>
            <a:ext cx="1000132" cy="642943"/>
          </a:xfrm>
          <a:prstGeom prst="cloudCallout">
            <a:avLst>
              <a:gd name="adj1" fmla="val 65692"/>
              <a:gd name="adj2" fmla="val 11214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400" b="1"/>
              <a:t>예산</a:t>
            </a:r>
            <a:r>
              <a:rPr lang="en-US" altLang="ko-KR" sz="1400" b="1"/>
              <a:t>?</a:t>
            </a:r>
            <a:endParaRPr lang="en-US" sz="1400" b="1"/>
          </a:p>
        </p:txBody>
      </p:sp>
      <p:sp>
        <p:nvSpPr>
          <p:cNvPr id="82" name="구름 모양 설명선 81"/>
          <p:cNvSpPr/>
          <p:nvPr/>
        </p:nvSpPr>
        <p:spPr>
          <a:xfrm>
            <a:off x="1000101" y="2283608"/>
            <a:ext cx="1000132" cy="642943"/>
          </a:xfrm>
          <a:prstGeom prst="cloudCallout">
            <a:avLst>
              <a:gd name="adj1" fmla="val 50167"/>
              <a:gd name="adj2" fmla="val 11616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400" b="1"/>
              <a:t>인력</a:t>
            </a:r>
            <a:r>
              <a:rPr lang="en-US" altLang="ko-KR" sz="1400" b="1"/>
              <a:t>?</a:t>
            </a:r>
            <a:endParaRPr lang="en-US" sz="1400" b="1"/>
          </a:p>
        </p:txBody>
      </p:sp>
      <p:sp>
        <p:nvSpPr>
          <p:cNvPr id="83" name="구름 모양 설명선 82"/>
          <p:cNvSpPr/>
          <p:nvPr/>
        </p:nvSpPr>
        <p:spPr>
          <a:xfrm>
            <a:off x="2143109" y="1854980"/>
            <a:ext cx="1000132" cy="642943"/>
          </a:xfrm>
          <a:prstGeom prst="cloudCallout">
            <a:avLst>
              <a:gd name="adj1" fmla="val 4453"/>
              <a:gd name="adj2" fmla="val 14166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400" b="1"/>
              <a:t>기술</a:t>
            </a:r>
            <a:r>
              <a:rPr lang="en-US" altLang="ko-KR" sz="1400" b="1"/>
              <a:t>?</a:t>
            </a:r>
            <a:endParaRPr lang="en-US" sz="1400" b="1"/>
          </a:p>
        </p:txBody>
      </p:sp>
      <p:sp>
        <p:nvSpPr>
          <p:cNvPr id="84" name="구름 모양 설명선 83"/>
          <p:cNvSpPr/>
          <p:nvPr/>
        </p:nvSpPr>
        <p:spPr>
          <a:xfrm>
            <a:off x="3428993" y="2069295"/>
            <a:ext cx="1000132" cy="642943"/>
          </a:xfrm>
          <a:prstGeom prst="cloudCallout">
            <a:avLst>
              <a:gd name="adj1" fmla="val -62825"/>
              <a:gd name="adj2" fmla="val 12153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400" b="1"/>
              <a:t>성과</a:t>
            </a:r>
            <a:r>
              <a:rPr lang="en-US" altLang="ko-KR" sz="1400" b="1"/>
              <a:t>?</a:t>
            </a:r>
            <a:endParaRPr lang="en-US" sz="1400" b="1"/>
          </a:p>
        </p:txBody>
      </p:sp>
      <p:sp>
        <p:nvSpPr>
          <p:cNvPr id="85" name="구름 모양 설명선 84"/>
          <p:cNvSpPr/>
          <p:nvPr/>
        </p:nvSpPr>
        <p:spPr>
          <a:xfrm>
            <a:off x="4572001" y="2569360"/>
            <a:ext cx="1000132" cy="642943"/>
          </a:xfrm>
          <a:prstGeom prst="cloudCallout">
            <a:avLst>
              <a:gd name="adj1" fmla="val -62825"/>
              <a:gd name="adj2" fmla="val 12153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400" b="1"/>
              <a:t>공간</a:t>
            </a:r>
            <a:r>
              <a:rPr lang="en-US" altLang="ko-KR" sz="1400" b="1"/>
              <a:t>?</a:t>
            </a:r>
            <a:endParaRPr lang="en-US" sz="1400" b="1"/>
          </a:p>
        </p:txBody>
      </p:sp>
      <p:sp>
        <p:nvSpPr>
          <p:cNvPr id="86" name="구름 모양 설명선 85"/>
          <p:cNvSpPr/>
          <p:nvPr/>
        </p:nvSpPr>
        <p:spPr>
          <a:xfrm>
            <a:off x="119035" y="3988590"/>
            <a:ext cx="1000132" cy="642943"/>
          </a:xfrm>
          <a:prstGeom prst="cloudCallout">
            <a:avLst>
              <a:gd name="adj1" fmla="val 79978"/>
              <a:gd name="adj2" fmla="val 3214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/>
              <a:t>What?</a:t>
            </a:r>
            <a:endParaRPr lang="en-US" sz="1400" b="1"/>
          </a:p>
        </p:txBody>
      </p:sp>
      <p:sp>
        <p:nvSpPr>
          <p:cNvPr id="16" name="직사각형 15"/>
          <p:cNvSpPr/>
          <p:nvPr/>
        </p:nvSpPr>
        <p:spPr>
          <a:xfrm>
            <a:off x="396003" y="187475"/>
            <a:ext cx="4219425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3000" b="1" spc="-200" smtClean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인공지능</a:t>
            </a:r>
            <a:r>
              <a:rPr lang="en-US" altLang="ko-KR" sz="3000" b="1" spc="-200" smtClean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3000" b="1" spc="-200" smtClean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빅데이터 </a:t>
            </a:r>
            <a:r>
              <a:rPr lang="en-US" altLang="ko-KR" sz="3000" b="1" spc="-200" smtClean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= </a:t>
            </a:r>
            <a:r>
              <a:rPr lang="ko-KR" altLang="en-US" sz="3000" b="1" spc="-200" smtClean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돈</a:t>
            </a:r>
            <a:r>
              <a:rPr lang="en-US" altLang="ko-KR" sz="3000" b="1" spc="-200" smtClean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endParaRPr kumimoji="0" lang="ko-KR" altLang="en-US" sz="3000" b="1" spc="-200" dirty="0">
              <a:ln>
                <a:solidFill>
                  <a:prstClr val="black">
                    <a:lumMod val="65000"/>
                    <a:lumOff val="35000"/>
                    <a:alpha val="0"/>
                  </a:prst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lang="ja-JP" altLang="en-US" smtClean="0"/>
              <a:pPr/>
              <a:t>16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016742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그림 3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4167087"/>
            <a:ext cx="9144001" cy="2295113"/>
          </a:xfrm>
          <a:prstGeom prst="rect">
            <a:avLst/>
          </a:prstGeom>
        </p:spPr>
      </p:pic>
      <p:sp>
        <p:nvSpPr>
          <p:cNvPr id="38" name="직사각형 37"/>
          <p:cNvSpPr/>
          <p:nvPr/>
        </p:nvSpPr>
        <p:spPr>
          <a:xfrm flipH="1">
            <a:off x="6835684" y="1785729"/>
            <a:ext cx="1935907" cy="1873892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</a:ln>
          <a:effectLst/>
        </p:spPr>
        <p:txBody>
          <a:bodyPr wrap="square" lIns="36000" tIns="612000" rIns="36000" bIns="36000" rtlCol="0" anchor="t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200" kern="0" dirty="0" err="1">
              <a:ln>
                <a:solidFill>
                  <a:prstClr val="white">
                    <a:lumMod val="65000"/>
                    <a:alpha val="0"/>
                  </a:prst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-웹윤고딕140" panose="02030504000101010101" pitchFamily="18" charset="-127"/>
              <a:ea typeface="-웹윤고딕140" panose="0203050400010101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96000" y="826725"/>
            <a:ext cx="7661072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kumimoji="0" lang="ko-KR" altLang="en-US" sz="3000" b="1" spc="-200" dirty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목적 달성 과정 </a:t>
            </a:r>
            <a:r>
              <a:rPr kumimoji="0" lang="en-US" altLang="ko-KR" sz="2400" b="1" spc="-200" dirty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kumimoji="0" lang="ko-KR" altLang="en-US" sz="2400" b="1" spc="-200" dirty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금속 제품이 우리 손에 들어오기까지</a:t>
            </a:r>
            <a:r>
              <a:rPr kumimoji="0" lang="en-US" altLang="ko-KR" sz="2400" b="1" spc="-200" dirty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…</a:t>
            </a:r>
            <a:endParaRPr kumimoji="0" lang="ko-KR" altLang="en-US" sz="2400" b="1" spc="-200" dirty="0">
              <a:ln>
                <a:solidFill>
                  <a:prstClr val="black">
                    <a:lumMod val="65000"/>
                    <a:lumOff val="35000"/>
                    <a:alpha val="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2026" y="2067875"/>
            <a:ext cx="1865891" cy="1243927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3247" y="3850527"/>
            <a:ext cx="1212152" cy="880023"/>
          </a:xfrm>
          <a:prstGeom prst="rect">
            <a:avLst/>
          </a:prstGeom>
          <a:ln w="3175">
            <a:solidFill>
              <a:schemeClr val="tx1">
                <a:lumMod val="65000"/>
                <a:lumOff val="35000"/>
              </a:schemeClr>
            </a:solidFill>
          </a:ln>
          <a:effectLst/>
        </p:spPr>
      </p:pic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70" r="16593"/>
          <a:stretch/>
        </p:blipFill>
        <p:spPr>
          <a:xfrm>
            <a:off x="2359710" y="3850528"/>
            <a:ext cx="1214615" cy="880023"/>
          </a:xfrm>
          <a:prstGeom prst="rect">
            <a:avLst/>
          </a:prstGeom>
          <a:ln w="3175">
            <a:solidFill>
              <a:schemeClr val="tx1">
                <a:lumMod val="65000"/>
                <a:lumOff val="35000"/>
              </a:schemeClr>
            </a:solidFill>
          </a:ln>
          <a:effectLst/>
        </p:spPr>
      </p:pic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49" r="16967"/>
          <a:stretch/>
        </p:blipFill>
        <p:spPr>
          <a:xfrm>
            <a:off x="2359709" y="5096490"/>
            <a:ext cx="1206683" cy="880023"/>
          </a:xfrm>
          <a:prstGeom prst="rect">
            <a:avLst/>
          </a:prstGeom>
          <a:ln w="3175">
            <a:solidFill>
              <a:schemeClr val="tx1">
                <a:lumMod val="65000"/>
                <a:lumOff val="35000"/>
              </a:schemeClr>
            </a:solidFill>
          </a:ln>
          <a:effectLst/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7216" y="2492499"/>
            <a:ext cx="476672" cy="476672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0113" y="2492499"/>
            <a:ext cx="476672" cy="476672"/>
          </a:xfrm>
          <a:prstGeom prst="rect">
            <a:avLst/>
          </a:prstGeom>
        </p:spPr>
      </p:pic>
      <p:sp>
        <p:nvSpPr>
          <p:cNvPr id="32" name="양쪽 모서리가 둥근 사각형 31"/>
          <p:cNvSpPr/>
          <p:nvPr/>
        </p:nvSpPr>
        <p:spPr>
          <a:xfrm>
            <a:off x="361234" y="1463041"/>
            <a:ext cx="1934223" cy="339011"/>
          </a:xfrm>
          <a:prstGeom prst="round2SameRect">
            <a:avLst>
              <a:gd name="adj1" fmla="val 42220"/>
              <a:gd name="adj2" fmla="val 0"/>
            </a:avLst>
          </a:prstGeom>
          <a:solidFill>
            <a:srgbClr val="00A1FA"/>
          </a:solidFill>
          <a:ln w="3175" cap="flat" cmpd="sng" algn="ctr">
            <a:solidFill>
              <a:srgbClr val="00B0F0"/>
            </a:solidFill>
            <a:prstDash val="solid"/>
          </a:ln>
          <a:effectLst/>
        </p:spPr>
        <p:txBody>
          <a:bodyPr wrap="square" lIns="36000" tIns="36000" rIns="36000" bIns="36000" rtlCol="0" anchor="ctr"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endParaRPr kumimoji="0" lang="ko-KR" altLang="en-US" sz="1800" kern="0" dirty="0" err="1">
              <a:solidFill>
                <a:prstClr val="white"/>
              </a:solidFill>
              <a:latin typeface="-웹윤고딕140" panose="02030504000101010101" pitchFamily="18" charset="-127"/>
              <a:ea typeface="-웹윤고딕140" panose="02030504000101010101" pitchFamily="18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82218" y="1562044"/>
            <a:ext cx="1913239" cy="1661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>
              <a:lnSpc>
                <a:spcPct val="90000"/>
              </a:lnSpc>
              <a:buSzPct val="80000"/>
            </a:pPr>
            <a:r>
              <a:rPr lang="ko-KR" altLang="en-US" sz="1200" b="1" spc="-10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원석</a:t>
            </a:r>
            <a:endParaRPr lang="ko-KR" altLang="en-US" sz="1200" b="1" spc="-10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34" name="양쪽 모서리가 둥근 사각형 33"/>
          <p:cNvSpPr/>
          <p:nvPr/>
        </p:nvSpPr>
        <p:spPr>
          <a:xfrm>
            <a:off x="3604891" y="1446718"/>
            <a:ext cx="1934223" cy="339011"/>
          </a:xfrm>
          <a:prstGeom prst="round2SameRect">
            <a:avLst>
              <a:gd name="adj1" fmla="val 42220"/>
              <a:gd name="adj2" fmla="val 0"/>
            </a:avLst>
          </a:prstGeom>
          <a:solidFill>
            <a:srgbClr val="00A1FA"/>
          </a:solidFill>
          <a:ln w="3175" cap="flat" cmpd="sng" algn="ctr">
            <a:solidFill>
              <a:srgbClr val="00B0F0"/>
            </a:solidFill>
            <a:prstDash val="solid"/>
          </a:ln>
          <a:effectLst/>
        </p:spPr>
        <p:txBody>
          <a:bodyPr wrap="square" lIns="36000" tIns="36000" rIns="36000" bIns="36000" rtlCol="0" anchor="ctr"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endParaRPr kumimoji="0" lang="ko-KR" altLang="en-US" sz="1800" kern="0" dirty="0" err="1">
              <a:solidFill>
                <a:prstClr val="white"/>
              </a:solidFill>
              <a:latin typeface="-웹윤고딕140" panose="02030504000101010101" pitchFamily="18" charset="-127"/>
              <a:ea typeface="-웹윤고딕140" panose="02030504000101010101" pitchFamily="18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625875" y="1545722"/>
            <a:ext cx="1913239" cy="1661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>
              <a:lnSpc>
                <a:spcPct val="90000"/>
              </a:lnSpc>
              <a:buSzPct val="80000"/>
            </a:pPr>
            <a:r>
              <a:rPr lang="ko-KR" altLang="en-US" sz="12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금속</a:t>
            </a:r>
          </a:p>
        </p:txBody>
      </p:sp>
      <p:sp>
        <p:nvSpPr>
          <p:cNvPr id="36" name="양쪽 모서리가 둥근 사각형 35"/>
          <p:cNvSpPr/>
          <p:nvPr/>
        </p:nvSpPr>
        <p:spPr>
          <a:xfrm>
            <a:off x="6837371" y="1446718"/>
            <a:ext cx="1934223" cy="339011"/>
          </a:xfrm>
          <a:prstGeom prst="round2SameRect">
            <a:avLst>
              <a:gd name="adj1" fmla="val 42220"/>
              <a:gd name="adj2" fmla="val 0"/>
            </a:avLst>
          </a:prstGeom>
          <a:solidFill>
            <a:srgbClr val="00A1FA"/>
          </a:solidFill>
          <a:ln w="3175" cap="flat" cmpd="sng" algn="ctr">
            <a:solidFill>
              <a:srgbClr val="00B0F0"/>
            </a:solidFill>
            <a:prstDash val="solid"/>
          </a:ln>
          <a:effectLst/>
        </p:spPr>
        <p:txBody>
          <a:bodyPr wrap="square" lIns="36000" tIns="36000" rIns="36000" bIns="36000" rtlCol="0" anchor="ctr"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endParaRPr kumimoji="0" lang="ko-KR" altLang="en-US" sz="1800" kern="0" dirty="0" err="1">
              <a:solidFill>
                <a:prstClr val="white"/>
              </a:solidFill>
              <a:latin typeface="-웹윤고딕140" panose="02030504000101010101" pitchFamily="18" charset="-127"/>
              <a:ea typeface="-웹윤고딕140" panose="02030504000101010101" pitchFamily="18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6858355" y="1545722"/>
            <a:ext cx="1913239" cy="1661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>
              <a:lnSpc>
                <a:spcPct val="90000"/>
              </a:lnSpc>
              <a:buSzPct val="80000"/>
            </a:pPr>
            <a:r>
              <a:rPr lang="ko-KR" altLang="en-US" sz="12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금속 제품</a:t>
            </a:r>
          </a:p>
        </p:txBody>
      </p:sp>
      <p:sp>
        <p:nvSpPr>
          <p:cNvPr id="18" name="직사각형 17"/>
          <p:cNvSpPr/>
          <p:nvPr/>
        </p:nvSpPr>
        <p:spPr>
          <a:xfrm flipH="1">
            <a:off x="3612829" y="1793889"/>
            <a:ext cx="1926283" cy="1873892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</a:ln>
          <a:effectLst/>
        </p:spPr>
        <p:txBody>
          <a:bodyPr wrap="square" lIns="36000" tIns="612000" rIns="36000" bIns="36000" rtlCol="0" anchor="t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200" kern="0" dirty="0" err="1">
              <a:ln>
                <a:solidFill>
                  <a:prstClr val="white">
                    <a:lumMod val="65000"/>
                    <a:alpha val="0"/>
                  </a:prst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-웹윤고딕140" panose="02030504000101010101" pitchFamily="18" charset="-127"/>
              <a:ea typeface="-웹윤고딕140" panose="02030504000101010101" pitchFamily="18" charset="-127"/>
            </a:endParaRPr>
          </a:p>
        </p:txBody>
      </p:sp>
      <p:sp>
        <p:nvSpPr>
          <p:cNvPr id="19" name="직사각형 18"/>
          <p:cNvSpPr/>
          <p:nvPr/>
        </p:nvSpPr>
        <p:spPr>
          <a:xfrm flipH="1">
            <a:off x="369172" y="1793889"/>
            <a:ext cx="1926283" cy="1873892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</a:ln>
          <a:effectLst/>
        </p:spPr>
        <p:txBody>
          <a:bodyPr wrap="square" lIns="36000" tIns="612000" rIns="36000" bIns="36000" rtlCol="0" anchor="t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200" kern="0" dirty="0" err="1">
              <a:ln>
                <a:solidFill>
                  <a:prstClr val="white">
                    <a:lumMod val="65000"/>
                    <a:alpha val="0"/>
                  </a:prst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-웹윤고딕140" panose="02030504000101010101" pitchFamily="18" charset="-127"/>
              <a:ea typeface="-웹윤고딕140" panose="02030504000101010101" pitchFamily="18" charset="-127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48" r="5912"/>
          <a:stretch/>
        </p:blipFill>
        <p:spPr>
          <a:xfrm>
            <a:off x="505141" y="1934650"/>
            <a:ext cx="1667389" cy="1600532"/>
          </a:xfrm>
          <a:prstGeom prst="rect">
            <a:avLst/>
          </a:prstGeom>
          <a:ln w="3175">
            <a:noFill/>
          </a:ln>
        </p:spPr>
      </p:pic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30" r="3497"/>
          <a:stretch/>
        </p:blipFill>
        <p:spPr>
          <a:xfrm>
            <a:off x="3739646" y="1934652"/>
            <a:ext cx="1660129" cy="1594341"/>
          </a:xfrm>
          <a:prstGeom prst="rect">
            <a:avLst/>
          </a:prstGeom>
          <a:ln w="3175">
            <a:noFill/>
          </a:ln>
        </p:spPr>
      </p:pic>
      <p:sp>
        <p:nvSpPr>
          <p:cNvPr id="23" name="TextBox 22"/>
          <p:cNvSpPr txBox="1"/>
          <p:nvPr/>
        </p:nvSpPr>
        <p:spPr>
          <a:xfrm>
            <a:off x="2729653" y="3533360"/>
            <a:ext cx="4667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latinLnBrk="0">
              <a:spcAft>
                <a:spcPts val="500"/>
              </a:spcAft>
              <a:buClr>
                <a:schemeClr val="tx1">
                  <a:lumMod val="75000"/>
                  <a:lumOff val="25000"/>
                </a:schemeClr>
              </a:buClr>
              <a:buSzPct val="80000"/>
              <a:defRPr/>
            </a:pPr>
            <a:r>
              <a:rPr lang="ko-KR" altLang="en-US" sz="12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0000FF"/>
                </a:solidFill>
                <a:latin typeface="+mn-ea"/>
                <a:ea typeface="+mn-ea"/>
              </a:rPr>
              <a:t>채굴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729653" y="6015012"/>
            <a:ext cx="4667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latinLnBrk="0">
              <a:spcAft>
                <a:spcPts val="500"/>
              </a:spcAft>
              <a:buClr>
                <a:schemeClr val="tx1">
                  <a:lumMod val="75000"/>
                  <a:lumOff val="25000"/>
                </a:schemeClr>
              </a:buClr>
              <a:buSzPct val="80000"/>
              <a:defRPr/>
            </a:pPr>
            <a:r>
              <a:rPr lang="ko-KR" altLang="en-US" sz="12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0000FF"/>
                </a:solidFill>
                <a:latin typeface="+mn-ea"/>
                <a:ea typeface="+mn-ea"/>
              </a:rPr>
              <a:t>제련</a:t>
            </a:r>
          </a:p>
        </p:txBody>
      </p:sp>
      <p:cxnSp>
        <p:nvCxnSpPr>
          <p:cNvPr id="3" name="꺾인 연결선 2"/>
          <p:cNvCxnSpPr>
            <a:stCxn id="19" idx="2"/>
            <a:endCxn id="28" idx="1"/>
          </p:cNvCxnSpPr>
          <p:nvPr/>
        </p:nvCxnSpPr>
        <p:spPr>
          <a:xfrm rot="16200000" flipH="1">
            <a:off x="1534635" y="3465461"/>
            <a:ext cx="622757" cy="1027396"/>
          </a:xfrm>
          <a:prstGeom prst="bentConnector2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꺾인 연결선 5"/>
          <p:cNvCxnSpPr>
            <a:stCxn id="29" idx="3"/>
            <a:endCxn id="18" idx="2"/>
          </p:cNvCxnSpPr>
          <p:nvPr/>
        </p:nvCxnSpPr>
        <p:spPr>
          <a:xfrm flipV="1">
            <a:off x="3566391" y="3667782"/>
            <a:ext cx="792000" cy="1868719"/>
          </a:xfrm>
          <a:prstGeom prst="bentConnector2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>
            <a:stCxn id="28" idx="2"/>
            <a:endCxn id="29" idx="0"/>
          </p:cNvCxnSpPr>
          <p:nvPr/>
        </p:nvCxnSpPr>
        <p:spPr>
          <a:xfrm flipH="1">
            <a:off x="2963051" y="4730549"/>
            <a:ext cx="3967" cy="365939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꺾인 연결선 12"/>
          <p:cNvCxnSpPr/>
          <p:nvPr/>
        </p:nvCxnSpPr>
        <p:spPr>
          <a:xfrm rot="16200000" flipH="1">
            <a:off x="4853098" y="3583159"/>
            <a:ext cx="622756" cy="792000"/>
          </a:xfrm>
          <a:prstGeom prst="bentConnector2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꺾인 연결선 14"/>
          <p:cNvCxnSpPr>
            <a:stCxn id="27" idx="3"/>
            <a:endCxn id="38" idx="2"/>
          </p:cNvCxnSpPr>
          <p:nvPr/>
        </p:nvCxnSpPr>
        <p:spPr>
          <a:xfrm flipV="1">
            <a:off x="6795402" y="3659621"/>
            <a:ext cx="1008235" cy="630916"/>
          </a:xfrm>
          <a:prstGeom prst="bentConnector2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5955927" y="4773328"/>
            <a:ext cx="4667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latinLnBrk="0">
              <a:spcAft>
                <a:spcPts val="500"/>
              </a:spcAft>
              <a:buClr>
                <a:schemeClr val="tx1">
                  <a:lumMod val="75000"/>
                  <a:lumOff val="25000"/>
                </a:schemeClr>
              </a:buClr>
              <a:buSzPct val="80000"/>
              <a:defRPr/>
            </a:pPr>
            <a:r>
              <a:rPr lang="ko-KR" altLang="en-US" sz="1200" b="1" spc="-10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0000FF"/>
                </a:solidFill>
                <a:latin typeface="+mn-ea"/>
                <a:ea typeface="+mn-ea"/>
              </a:rPr>
              <a:t>가공</a:t>
            </a:r>
            <a:endParaRPr lang="ko-KR" altLang="en-US" sz="1200" b="1" spc="-10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rgbClr val="0000FF"/>
              </a:solidFill>
              <a:latin typeface="+mn-ea"/>
              <a:ea typeface="+mn-ea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396003" y="187475"/>
            <a:ext cx="4219425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3000" b="1" spc="-200" smtClean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인공지능</a:t>
            </a:r>
            <a:r>
              <a:rPr lang="en-US" altLang="ko-KR" sz="3000" b="1" spc="-200" smtClean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3000" b="1" spc="-200" smtClean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빅데이터 </a:t>
            </a:r>
            <a:r>
              <a:rPr lang="en-US" altLang="ko-KR" sz="3000" b="1" spc="-200" smtClean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= </a:t>
            </a:r>
            <a:r>
              <a:rPr lang="ko-KR" altLang="en-US" sz="3000" b="1" spc="-200" smtClean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돈</a:t>
            </a:r>
            <a:r>
              <a:rPr lang="en-US" altLang="ko-KR" sz="3000" b="1" spc="-200" smtClean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endParaRPr kumimoji="0" lang="ko-KR" altLang="en-US" sz="3000" b="1" spc="-200" dirty="0">
              <a:ln>
                <a:solidFill>
                  <a:prstClr val="black">
                    <a:lumMod val="65000"/>
                    <a:lumOff val="35000"/>
                    <a:alpha val="0"/>
                  </a:prst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lang="ja-JP" altLang="en-US" smtClean="0"/>
              <a:pPr/>
              <a:t>17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077042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그림 3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4167087"/>
            <a:ext cx="9144001" cy="2295113"/>
          </a:xfrm>
          <a:prstGeom prst="rect">
            <a:avLst/>
          </a:prstGeom>
        </p:spPr>
      </p:pic>
      <p:sp>
        <p:nvSpPr>
          <p:cNvPr id="38" name="직사각형 37"/>
          <p:cNvSpPr/>
          <p:nvPr/>
        </p:nvSpPr>
        <p:spPr>
          <a:xfrm flipH="1">
            <a:off x="6835684" y="1785729"/>
            <a:ext cx="1935907" cy="1873892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</a:ln>
          <a:effectLst/>
        </p:spPr>
        <p:txBody>
          <a:bodyPr wrap="square" lIns="36000" tIns="612000" rIns="36000" bIns="36000" rtlCol="0" anchor="t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200" kern="0" dirty="0" err="1">
              <a:ln>
                <a:solidFill>
                  <a:prstClr val="white">
                    <a:lumMod val="65000"/>
                    <a:alpha val="0"/>
                  </a:prst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-웹윤고딕140" panose="02030504000101010101" pitchFamily="18" charset="-127"/>
              <a:ea typeface="-웹윤고딕140" panose="0203050400010101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96000" y="817200"/>
            <a:ext cx="7045518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0" lang="ko-KR" altLang="en-US" sz="3000" b="1" spc="-200" dirty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목적 달성 과정 </a:t>
            </a:r>
            <a:r>
              <a:rPr kumimoji="0" lang="en-US" altLang="ko-KR" sz="2400" b="1" spc="-200" dirty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kumimoji="0" lang="ko-KR" altLang="en-US" sz="2400" b="1" spc="-200" dirty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데이터가 가치를 발휘할 때까지</a:t>
            </a:r>
            <a:r>
              <a:rPr kumimoji="0" lang="en-US" altLang="ko-KR" sz="2400" b="1" spc="-200" dirty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…</a:t>
            </a:r>
            <a:endParaRPr kumimoji="0" lang="ko-KR" altLang="en-US" sz="2400" b="1" spc="-200" dirty="0">
              <a:ln>
                <a:solidFill>
                  <a:prstClr val="black">
                    <a:lumMod val="65000"/>
                    <a:lumOff val="35000"/>
                    <a:alpha val="0"/>
                  </a:prst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2026" y="2067875"/>
            <a:ext cx="1865891" cy="1243927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3247" y="3850527"/>
            <a:ext cx="1212152" cy="880023"/>
          </a:xfrm>
          <a:prstGeom prst="rect">
            <a:avLst/>
          </a:prstGeom>
          <a:ln w="3175">
            <a:solidFill>
              <a:schemeClr val="tx1">
                <a:lumMod val="65000"/>
                <a:lumOff val="35000"/>
              </a:schemeClr>
            </a:solidFill>
          </a:ln>
          <a:effectLst/>
        </p:spPr>
      </p:pic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70" r="16593"/>
          <a:stretch/>
        </p:blipFill>
        <p:spPr>
          <a:xfrm>
            <a:off x="2359710" y="3850528"/>
            <a:ext cx="1214615" cy="880023"/>
          </a:xfrm>
          <a:prstGeom prst="rect">
            <a:avLst/>
          </a:prstGeom>
          <a:ln w="3175">
            <a:solidFill>
              <a:schemeClr val="tx1">
                <a:lumMod val="65000"/>
                <a:lumOff val="35000"/>
              </a:schemeClr>
            </a:solidFill>
          </a:ln>
          <a:effectLst/>
        </p:spPr>
      </p:pic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49" r="16967"/>
          <a:stretch/>
        </p:blipFill>
        <p:spPr>
          <a:xfrm>
            <a:off x="2359709" y="5096490"/>
            <a:ext cx="1206683" cy="880023"/>
          </a:xfrm>
          <a:prstGeom prst="rect">
            <a:avLst/>
          </a:prstGeom>
          <a:ln w="3175">
            <a:solidFill>
              <a:schemeClr val="tx1">
                <a:lumMod val="65000"/>
                <a:lumOff val="35000"/>
              </a:schemeClr>
            </a:solidFill>
          </a:ln>
          <a:effectLst/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7216" y="2492499"/>
            <a:ext cx="476672" cy="476672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0113" y="2492499"/>
            <a:ext cx="476672" cy="476672"/>
          </a:xfrm>
          <a:prstGeom prst="rect">
            <a:avLst/>
          </a:prstGeom>
        </p:spPr>
      </p:pic>
      <p:sp>
        <p:nvSpPr>
          <p:cNvPr id="32" name="양쪽 모서리가 둥근 사각형 31"/>
          <p:cNvSpPr/>
          <p:nvPr/>
        </p:nvSpPr>
        <p:spPr>
          <a:xfrm>
            <a:off x="361234" y="1463041"/>
            <a:ext cx="1934223" cy="339011"/>
          </a:xfrm>
          <a:prstGeom prst="round2SameRect">
            <a:avLst>
              <a:gd name="adj1" fmla="val 42220"/>
              <a:gd name="adj2" fmla="val 0"/>
            </a:avLst>
          </a:prstGeom>
          <a:solidFill>
            <a:srgbClr val="00A1FA"/>
          </a:solidFill>
          <a:ln w="3175" cap="flat" cmpd="sng" algn="ctr">
            <a:solidFill>
              <a:srgbClr val="00B0F0"/>
            </a:solidFill>
            <a:prstDash val="solid"/>
          </a:ln>
          <a:effectLst/>
        </p:spPr>
        <p:txBody>
          <a:bodyPr wrap="square" lIns="36000" tIns="36000" rIns="36000" bIns="36000" rtlCol="0" anchor="ctr"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endParaRPr kumimoji="0" lang="ko-KR" altLang="en-US" sz="1800" kern="0" dirty="0" err="1">
              <a:solidFill>
                <a:prstClr val="white"/>
              </a:solidFill>
              <a:latin typeface="-웹윤고딕140" panose="02030504000101010101" pitchFamily="18" charset="-127"/>
              <a:ea typeface="-웹윤고딕140" panose="02030504000101010101" pitchFamily="18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82218" y="1562044"/>
            <a:ext cx="1913239" cy="1661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>
              <a:lnSpc>
                <a:spcPct val="90000"/>
              </a:lnSpc>
              <a:buSzPct val="80000"/>
            </a:pPr>
            <a:r>
              <a:rPr lang="ko-KR" altLang="en-US" sz="12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기업</a:t>
            </a:r>
            <a:r>
              <a:rPr lang="en-US" altLang="ko-KR" sz="12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, </a:t>
            </a:r>
            <a:r>
              <a:rPr lang="ko-KR" altLang="en-US" sz="12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기관</a:t>
            </a:r>
            <a:r>
              <a:rPr lang="en-US" altLang="ko-KR" sz="12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, </a:t>
            </a:r>
            <a:r>
              <a:rPr lang="ko-KR" altLang="en-US" sz="12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공공 데이터</a:t>
            </a:r>
          </a:p>
        </p:txBody>
      </p:sp>
      <p:sp>
        <p:nvSpPr>
          <p:cNvPr id="34" name="양쪽 모서리가 둥근 사각형 33"/>
          <p:cNvSpPr/>
          <p:nvPr/>
        </p:nvSpPr>
        <p:spPr>
          <a:xfrm>
            <a:off x="3604891" y="1446718"/>
            <a:ext cx="1934223" cy="339011"/>
          </a:xfrm>
          <a:prstGeom prst="round2SameRect">
            <a:avLst>
              <a:gd name="adj1" fmla="val 42220"/>
              <a:gd name="adj2" fmla="val 0"/>
            </a:avLst>
          </a:prstGeom>
          <a:solidFill>
            <a:srgbClr val="00A1FA"/>
          </a:solidFill>
          <a:ln w="3175" cap="flat" cmpd="sng" algn="ctr">
            <a:solidFill>
              <a:srgbClr val="00B0F0"/>
            </a:solidFill>
            <a:prstDash val="solid"/>
          </a:ln>
          <a:effectLst/>
        </p:spPr>
        <p:txBody>
          <a:bodyPr wrap="square" lIns="36000" tIns="36000" rIns="36000" bIns="36000" rtlCol="0" anchor="ctr"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endParaRPr kumimoji="0" lang="ko-KR" altLang="en-US" sz="1800" kern="0" dirty="0" err="1">
              <a:solidFill>
                <a:prstClr val="white"/>
              </a:solidFill>
              <a:latin typeface="-웹윤고딕140" panose="02030504000101010101" pitchFamily="18" charset="-127"/>
              <a:ea typeface="-웹윤고딕140" panose="02030504000101010101" pitchFamily="18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625875" y="1545722"/>
            <a:ext cx="1913239" cy="1661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>
              <a:lnSpc>
                <a:spcPct val="90000"/>
              </a:lnSpc>
              <a:buSzPct val="80000"/>
            </a:pPr>
            <a:r>
              <a:rPr lang="ko-KR" altLang="en-US" sz="12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정리된 데이터</a:t>
            </a:r>
          </a:p>
        </p:txBody>
      </p:sp>
      <p:sp>
        <p:nvSpPr>
          <p:cNvPr id="36" name="양쪽 모서리가 둥근 사각형 35"/>
          <p:cNvSpPr/>
          <p:nvPr/>
        </p:nvSpPr>
        <p:spPr>
          <a:xfrm>
            <a:off x="6837371" y="1446718"/>
            <a:ext cx="1934223" cy="339011"/>
          </a:xfrm>
          <a:prstGeom prst="round2SameRect">
            <a:avLst>
              <a:gd name="adj1" fmla="val 42220"/>
              <a:gd name="adj2" fmla="val 0"/>
            </a:avLst>
          </a:prstGeom>
          <a:solidFill>
            <a:srgbClr val="00A1FA"/>
          </a:solidFill>
          <a:ln w="3175" cap="flat" cmpd="sng" algn="ctr">
            <a:solidFill>
              <a:srgbClr val="00B0F0"/>
            </a:solidFill>
            <a:prstDash val="solid"/>
          </a:ln>
          <a:effectLst/>
        </p:spPr>
        <p:txBody>
          <a:bodyPr wrap="square" lIns="36000" tIns="36000" rIns="36000" bIns="36000" rtlCol="0" anchor="ctr"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endParaRPr kumimoji="0" lang="ko-KR" altLang="en-US" sz="1800" kern="0" dirty="0" err="1">
              <a:solidFill>
                <a:prstClr val="white"/>
              </a:solidFill>
              <a:latin typeface="-웹윤고딕140" panose="02030504000101010101" pitchFamily="18" charset="-127"/>
              <a:ea typeface="-웹윤고딕140" panose="02030504000101010101" pitchFamily="18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6858355" y="1559571"/>
            <a:ext cx="1913239" cy="1384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>
              <a:lnSpc>
                <a:spcPct val="90000"/>
              </a:lnSpc>
              <a:buSzPct val="80000"/>
            </a:pPr>
            <a:r>
              <a:rPr lang="ko-KR" altLang="en-US" sz="10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마케팅 분석</a:t>
            </a:r>
            <a:r>
              <a:rPr lang="en-US" altLang="ko-KR" sz="10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/</a:t>
            </a:r>
            <a:r>
              <a:rPr lang="ko-KR" altLang="en-US" sz="10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추천</a:t>
            </a:r>
            <a:r>
              <a:rPr lang="en-US" altLang="ko-KR" sz="10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/</a:t>
            </a:r>
            <a:r>
              <a:rPr lang="ko-KR" altLang="en-US" sz="10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자율주행기술</a:t>
            </a:r>
            <a:r>
              <a:rPr lang="en-US" altLang="ko-KR" sz="10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/…</a:t>
            </a:r>
          </a:p>
        </p:txBody>
      </p:sp>
      <p:sp>
        <p:nvSpPr>
          <p:cNvPr id="18" name="직사각형 17"/>
          <p:cNvSpPr/>
          <p:nvPr/>
        </p:nvSpPr>
        <p:spPr>
          <a:xfrm flipH="1">
            <a:off x="3612829" y="1793889"/>
            <a:ext cx="1926283" cy="1873892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</a:ln>
          <a:effectLst/>
        </p:spPr>
        <p:txBody>
          <a:bodyPr wrap="square" lIns="36000" tIns="612000" rIns="36000" bIns="36000" rtlCol="0" anchor="t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200" kern="0" dirty="0" err="1">
              <a:ln>
                <a:solidFill>
                  <a:prstClr val="white">
                    <a:lumMod val="65000"/>
                    <a:alpha val="0"/>
                  </a:prst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-웹윤고딕140" panose="02030504000101010101" pitchFamily="18" charset="-127"/>
              <a:ea typeface="-웹윤고딕140" panose="02030504000101010101" pitchFamily="18" charset="-127"/>
            </a:endParaRPr>
          </a:p>
        </p:txBody>
      </p:sp>
      <p:sp>
        <p:nvSpPr>
          <p:cNvPr id="19" name="직사각형 18"/>
          <p:cNvSpPr/>
          <p:nvPr/>
        </p:nvSpPr>
        <p:spPr>
          <a:xfrm flipH="1">
            <a:off x="369172" y="1793889"/>
            <a:ext cx="1926283" cy="1873892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</a:ln>
          <a:effectLst/>
        </p:spPr>
        <p:txBody>
          <a:bodyPr wrap="square" lIns="36000" tIns="612000" rIns="36000" bIns="36000" rtlCol="0" anchor="t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200" kern="0" dirty="0" err="1">
              <a:ln>
                <a:solidFill>
                  <a:prstClr val="white">
                    <a:lumMod val="65000"/>
                    <a:alpha val="0"/>
                  </a:prst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-웹윤고딕140" panose="02030504000101010101" pitchFamily="18" charset="-127"/>
              <a:ea typeface="-웹윤고딕140" panose="02030504000101010101" pitchFamily="18" charset="-127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48" r="5912"/>
          <a:stretch/>
        </p:blipFill>
        <p:spPr>
          <a:xfrm>
            <a:off x="505141" y="1934650"/>
            <a:ext cx="1667389" cy="1600532"/>
          </a:xfrm>
          <a:prstGeom prst="rect">
            <a:avLst/>
          </a:prstGeom>
          <a:ln w="3175">
            <a:noFill/>
          </a:ln>
        </p:spPr>
      </p:pic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30" r="3497"/>
          <a:stretch/>
        </p:blipFill>
        <p:spPr>
          <a:xfrm>
            <a:off x="3739646" y="1934652"/>
            <a:ext cx="1660129" cy="1594341"/>
          </a:xfrm>
          <a:prstGeom prst="rect">
            <a:avLst/>
          </a:prstGeom>
          <a:ln w="3175">
            <a:noFill/>
          </a:ln>
        </p:spPr>
      </p:pic>
      <p:sp>
        <p:nvSpPr>
          <p:cNvPr id="23" name="TextBox 22"/>
          <p:cNvSpPr txBox="1"/>
          <p:nvPr/>
        </p:nvSpPr>
        <p:spPr>
          <a:xfrm>
            <a:off x="2497220" y="3350481"/>
            <a:ext cx="9316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latinLnBrk="0">
              <a:spcAft>
                <a:spcPts val="500"/>
              </a:spcAft>
              <a:buClr>
                <a:schemeClr val="tx1">
                  <a:lumMod val="75000"/>
                  <a:lumOff val="25000"/>
                </a:schemeClr>
              </a:buClr>
              <a:buSzPct val="80000"/>
              <a:defRPr/>
            </a:pPr>
            <a:r>
              <a:rPr lang="ko-KR" altLang="en-US" sz="12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0000FF"/>
                </a:solidFill>
                <a:latin typeface="+mn-ea"/>
                <a:ea typeface="+mn-ea"/>
              </a:rPr>
              <a:t>데이터 발굴</a:t>
            </a:r>
            <a:r>
              <a:rPr lang="en-US" altLang="ko-KR" sz="12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0000FF"/>
                </a:solidFill>
                <a:latin typeface="+mn-ea"/>
                <a:ea typeface="+mn-ea"/>
              </a:rPr>
              <a:t/>
            </a:r>
            <a:br>
              <a:rPr lang="en-US" altLang="ko-KR" sz="12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0000FF"/>
                </a:solidFill>
                <a:latin typeface="+mn-ea"/>
                <a:ea typeface="+mn-ea"/>
              </a:rPr>
            </a:br>
            <a:r>
              <a:rPr lang="ko-KR" altLang="en-US" sz="12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0000FF"/>
                </a:solidFill>
                <a:latin typeface="+mn-ea"/>
                <a:ea typeface="+mn-ea"/>
              </a:rPr>
              <a:t>및 정리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251156" y="6015012"/>
            <a:ext cx="14237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latinLnBrk="0">
              <a:spcAft>
                <a:spcPts val="500"/>
              </a:spcAft>
              <a:buClr>
                <a:schemeClr val="tx1">
                  <a:lumMod val="75000"/>
                  <a:lumOff val="25000"/>
                </a:schemeClr>
              </a:buClr>
              <a:buSzPct val="80000"/>
              <a:defRPr/>
            </a:pPr>
            <a:r>
              <a:rPr lang="ko-KR" altLang="en-US" sz="12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0000FF"/>
                </a:solidFill>
                <a:latin typeface="+mn-ea"/>
                <a:ea typeface="+mn-ea"/>
              </a:rPr>
              <a:t>데이터 전처리</a:t>
            </a:r>
            <a:r>
              <a:rPr lang="en-US" altLang="ko-KR" sz="12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0000FF"/>
                </a:solidFill>
                <a:latin typeface="+mn-ea"/>
                <a:ea typeface="+mn-ea"/>
              </a:rPr>
              <a:t>, </a:t>
            </a:r>
            <a:r>
              <a:rPr lang="ko-KR" altLang="en-US" sz="12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0000FF"/>
                </a:solidFill>
                <a:latin typeface="+mn-ea"/>
                <a:ea typeface="+mn-ea"/>
              </a:rPr>
              <a:t>가공</a:t>
            </a:r>
          </a:p>
        </p:txBody>
      </p:sp>
      <p:cxnSp>
        <p:nvCxnSpPr>
          <p:cNvPr id="3" name="꺾인 연결선 2"/>
          <p:cNvCxnSpPr>
            <a:stCxn id="19" idx="2"/>
            <a:endCxn id="28" idx="1"/>
          </p:cNvCxnSpPr>
          <p:nvPr/>
        </p:nvCxnSpPr>
        <p:spPr>
          <a:xfrm rot="16200000" flipH="1">
            <a:off x="1534635" y="3465461"/>
            <a:ext cx="622757" cy="1027396"/>
          </a:xfrm>
          <a:prstGeom prst="bentConnector2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꺾인 연결선 5"/>
          <p:cNvCxnSpPr>
            <a:stCxn id="29" idx="3"/>
            <a:endCxn id="18" idx="2"/>
          </p:cNvCxnSpPr>
          <p:nvPr/>
        </p:nvCxnSpPr>
        <p:spPr>
          <a:xfrm flipV="1">
            <a:off x="3566391" y="3667782"/>
            <a:ext cx="792000" cy="1868719"/>
          </a:xfrm>
          <a:prstGeom prst="bentConnector2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>
            <a:stCxn id="28" idx="2"/>
            <a:endCxn id="29" idx="0"/>
          </p:cNvCxnSpPr>
          <p:nvPr/>
        </p:nvCxnSpPr>
        <p:spPr>
          <a:xfrm flipH="1">
            <a:off x="2963051" y="4730549"/>
            <a:ext cx="3967" cy="365939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꺾인 연결선 12"/>
          <p:cNvCxnSpPr/>
          <p:nvPr/>
        </p:nvCxnSpPr>
        <p:spPr>
          <a:xfrm rot="16200000" flipH="1">
            <a:off x="4853098" y="3583159"/>
            <a:ext cx="622756" cy="792000"/>
          </a:xfrm>
          <a:prstGeom prst="bentConnector2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꺾인 연결선 14"/>
          <p:cNvCxnSpPr>
            <a:stCxn id="27" idx="3"/>
            <a:endCxn id="38" idx="2"/>
          </p:cNvCxnSpPr>
          <p:nvPr/>
        </p:nvCxnSpPr>
        <p:spPr>
          <a:xfrm flipV="1">
            <a:off x="6795402" y="3659621"/>
            <a:ext cx="1008235" cy="630916"/>
          </a:xfrm>
          <a:prstGeom prst="bentConnector2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5343579" y="4773328"/>
            <a:ext cx="16914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latinLnBrk="0">
              <a:spcAft>
                <a:spcPts val="500"/>
              </a:spcAft>
              <a:buClr>
                <a:schemeClr val="tx1">
                  <a:lumMod val="75000"/>
                  <a:lumOff val="25000"/>
                </a:schemeClr>
              </a:buClr>
              <a:buSzPct val="80000"/>
              <a:defRPr/>
            </a:pPr>
            <a:r>
              <a:rPr lang="ko-KR" altLang="en-US" sz="12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0000FF"/>
                </a:solidFill>
                <a:latin typeface="+mn-ea"/>
                <a:ea typeface="+mn-ea"/>
              </a:rPr>
              <a:t>인공지능</a:t>
            </a:r>
            <a:r>
              <a:rPr lang="en-US" altLang="ko-KR" sz="12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0000FF"/>
                </a:solidFill>
                <a:latin typeface="+mn-ea"/>
                <a:ea typeface="+mn-ea"/>
              </a:rPr>
              <a:t>/</a:t>
            </a:r>
            <a:r>
              <a:rPr lang="ko-KR" altLang="en-US" sz="12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0000FF"/>
                </a:solidFill>
                <a:latin typeface="+mn-ea"/>
                <a:ea typeface="+mn-ea"/>
              </a:rPr>
              <a:t>빅데이터 기술</a:t>
            </a:r>
          </a:p>
        </p:txBody>
      </p:sp>
      <p:sp>
        <p:nvSpPr>
          <p:cNvPr id="42" name="직사각형 41"/>
          <p:cNvSpPr/>
          <p:nvPr/>
        </p:nvSpPr>
        <p:spPr>
          <a:xfrm>
            <a:off x="396003" y="187475"/>
            <a:ext cx="4219425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3000" b="1" spc="-200" smtClean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인공지능</a:t>
            </a:r>
            <a:r>
              <a:rPr lang="en-US" altLang="ko-KR" sz="3000" b="1" spc="-200" smtClean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3000" b="1" spc="-200" smtClean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빅데이터 </a:t>
            </a:r>
            <a:r>
              <a:rPr lang="en-US" altLang="ko-KR" sz="3000" b="1" spc="-200" smtClean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= </a:t>
            </a:r>
            <a:r>
              <a:rPr lang="ko-KR" altLang="en-US" sz="3000" b="1" spc="-200" smtClean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돈</a:t>
            </a:r>
            <a:r>
              <a:rPr lang="en-US" altLang="ko-KR" sz="3000" b="1" spc="-200" smtClean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endParaRPr kumimoji="0" lang="ko-KR" altLang="en-US" sz="3000" b="1" spc="-200" dirty="0">
              <a:ln>
                <a:solidFill>
                  <a:prstClr val="black">
                    <a:lumMod val="65000"/>
                    <a:lumOff val="35000"/>
                    <a:alpha val="0"/>
                  </a:prst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lang="ja-JP" altLang="en-US" smtClean="0"/>
              <a:pPr/>
              <a:t>18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428401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2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4167087"/>
            <a:ext cx="9144001" cy="2295113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396003" y="807675"/>
            <a:ext cx="7332457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kumimoji="0" lang="ko-KR" altLang="en-US" sz="3000" b="1" spc="-200" dirty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단계별 넘어야 할 고개 </a:t>
            </a:r>
            <a:r>
              <a:rPr kumimoji="0" lang="en-US" altLang="ko-KR" sz="3000" b="1" spc="-200" dirty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kumimoji="0" lang="ko-KR" altLang="en-US" sz="3000" b="1" spc="-200" dirty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데이터 발굴 및 정제</a:t>
            </a:r>
            <a:endParaRPr kumimoji="0" lang="ko-KR" altLang="en-US" sz="2400" b="1" spc="-200" dirty="0">
              <a:ln>
                <a:solidFill>
                  <a:prstClr val="black">
                    <a:lumMod val="65000"/>
                    <a:lumOff val="35000"/>
                    <a:alpha val="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" name="그룹 11"/>
          <p:cNvGrpSpPr/>
          <p:nvPr/>
        </p:nvGrpSpPr>
        <p:grpSpPr>
          <a:xfrm>
            <a:off x="688010" y="1426443"/>
            <a:ext cx="7765499" cy="389431"/>
            <a:chOff x="552651" y="1958300"/>
            <a:chExt cx="3627473" cy="299287"/>
          </a:xfrm>
        </p:grpSpPr>
        <p:grpSp>
          <p:nvGrpSpPr>
            <p:cNvPr id="3" name="그룹 151">
              <a:extLst>
                <a:ext uri="{FF2B5EF4-FFF2-40B4-BE49-F238E27FC236}">
                  <a16:creationId xmlns:a16="http://schemas.microsoft.com/office/drawing/2014/main" id="{D28424D5-97EB-492E-9F1F-16E9C65F840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52651" y="1958300"/>
              <a:ext cx="3627473" cy="285598"/>
              <a:chOff x="827130" y="4246912"/>
              <a:chExt cx="1519200" cy="468000"/>
            </a:xfrm>
          </p:grpSpPr>
          <p:grpSp>
            <p:nvGrpSpPr>
              <p:cNvPr id="5" name="그룹 152">
                <a:extLst>
                  <a:ext uri="{FF2B5EF4-FFF2-40B4-BE49-F238E27FC236}">
                    <a16:creationId xmlns:a16="http://schemas.microsoft.com/office/drawing/2014/main" id="{888364D5-5782-4640-9C90-52BA2C7FB18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27130" y="4246912"/>
                <a:ext cx="1519200" cy="468000"/>
                <a:chOff x="815256" y="4120737"/>
                <a:chExt cx="1516315" cy="468000"/>
              </a:xfrm>
            </p:grpSpPr>
            <p:sp>
              <p:nvSpPr>
                <p:cNvPr id="10" name="모서리가 둥근 직사각형 116">
                  <a:extLst>
                    <a:ext uri="{FF2B5EF4-FFF2-40B4-BE49-F238E27FC236}">
                      <a16:creationId xmlns:a16="http://schemas.microsoft.com/office/drawing/2014/main" id="{74005918-A2F1-4775-868B-390C0D28B7FA}"/>
                    </a:ext>
                  </a:extLst>
                </p:cNvPr>
                <p:cNvSpPr/>
                <p:nvPr/>
              </p:nvSpPr>
              <p:spPr>
                <a:xfrm>
                  <a:off x="815256" y="4120737"/>
                  <a:ext cx="1516315" cy="468000"/>
                </a:xfrm>
                <a:prstGeom prst="roundRect">
                  <a:avLst>
                    <a:gd name="adj" fmla="val 6438"/>
                  </a:avLst>
                </a:prstGeom>
                <a:solidFill>
                  <a:srgbClr val="61933B"/>
                </a:solidFill>
                <a:ln w="571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 sz="1847" dirty="0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6" name="그룹 375">
                  <a:extLst>
                    <a:ext uri="{FF2B5EF4-FFF2-40B4-BE49-F238E27FC236}">
                      <a16:creationId xmlns:a16="http://schemas.microsoft.com/office/drawing/2014/main" id="{79D9AA45-0E37-4E8F-861C-F62E65B7DFE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37932" y="4142086"/>
                  <a:ext cx="1484388" cy="432313"/>
                  <a:chOff x="635219" y="1755723"/>
                  <a:chExt cx="1240549" cy="432313"/>
                </a:xfrm>
              </p:grpSpPr>
              <p:sp>
                <p:nvSpPr>
                  <p:cNvPr id="12" name="자유형 118">
                    <a:extLst>
                      <a:ext uri="{FF2B5EF4-FFF2-40B4-BE49-F238E27FC236}">
                        <a16:creationId xmlns:a16="http://schemas.microsoft.com/office/drawing/2014/main" id="{2662FE57-F70F-4392-A85D-9580C8DA37AC}"/>
                      </a:ext>
                    </a:extLst>
                  </p:cNvPr>
                  <p:cNvSpPr/>
                  <p:nvPr/>
                </p:nvSpPr>
                <p:spPr>
                  <a:xfrm>
                    <a:off x="638243" y="1755723"/>
                    <a:ext cx="1237525" cy="424119"/>
                  </a:xfrm>
                  <a:custGeom>
                    <a:avLst/>
                    <a:gdLst>
                      <a:gd name="connsiteX0" fmla="*/ 0 w 1279650"/>
                      <a:gd name="connsiteY0" fmla="*/ 0 h 309761"/>
                      <a:gd name="connsiteX1" fmla="*/ 1279650 w 1279650"/>
                      <a:gd name="connsiteY1" fmla="*/ 0 h 309761"/>
                      <a:gd name="connsiteX2" fmla="*/ 1279650 w 1279650"/>
                      <a:gd name="connsiteY2" fmla="*/ 309761 h 309761"/>
                      <a:gd name="connsiteX3" fmla="*/ 0 w 1279650"/>
                      <a:gd name="connsiteY3" fmla="*/ 309761 h 309761"/>
                      <a:gd name="connsiteX4" fmla="*/ 0 w 1279650"/>
                      <a:gd name="connsiteY4" fmla="*/ 0 h 309761"/>
                      <a:gd name="connsiteX0" fmla="*/ 0 w 1279650"/>
                      <a:gd name="connsiteY0" fmla="*/ 0 h 309761"/>
                      <a:gd name="connsiteX1" fmla="*/ 1279650 w 1279650"/>
                      <a:gd name="connsiteY1" fmla="*/ 0 h 309761"/>
                      <a:gd name="connsiteX2" fmla="*/ 346473 w 1279650"/>
                      <a:gd name="connsiteY2" fmla="*/ 91108 h 309761"/>
                      <a:gd name="connsiteX3" fmla="*/ 0 w 1279650"/>
                      <a:gd name="connsiteY3" fmla="*/ 309761 h 309761"/>
                      <a:gd name="connsiteX4" fmla="*/ 0 w 1279650"/>
                      <a:gd name="connsiteY4" fmla="*/ 0 h 309761"/>
                      <a:gd name="connsiteX0" fmla="*/ 0 w 1279650"/>
                      <a:gd name="connsiteY0" fmla="*/ 0 h 309761"/>
                      <a:gd name="connsiteX1" fmla="*/ 1279650 w 1279650"/>
                      <a:gd name="connsiteY1" fmla="*/ 0 h 309761"/>
                      <a:gd name="connsiteX2" fmla="*/ 346473 w 1279650"/>
                      <a:gd name="connsiteY2" fmla="*/ 91108 h 309761"/>
                      <a:gd name="connsiteX3" fmla="*/ 0 w 1279650"/>
                      <a:gd name="connsiteY3" fmla="*/ 309761 h 309761"/>
                      <a:gd name="connsiteX4" fmla="*/ 0 w 1279650"/>
                      <a:gd name="connsiteY4" fmla="*/ 0 h 309761"/>
                      <a:gd name="connsiteX0" fmla="*/ 0 w 1279650"/>
                      <a:gd name="connsiteY0" fmla="*/ 0 h 309761"/>
                      <a:gd name="connsiteX1" fmla="*/ 1279650 w 1279650"/>
                      <a:gd name="connsiteY1" fmla="*/ 0 h 309761"/>
                      <a:gd name="connsiteX2" fmla="*/ 320825 w 1279650"/>
                      <a:gd name="connsiteY2" fmla="*/ 145629 h 309761"/>
                      <a:gd name="connsiteX3" fmla="*/ 0 w 1279650"/>
                      <a:gd name="connsiteY3" fmla="*/ 309761 h 309761"/>
                      <a:gd name="connsiteX4" fmla="*/ 0 w 1279650"/>
                      <a:gd name="connsiteY4" fmla="*/ 0 h 309761"/>
                      <a:gd name="connsiteX0" fmla="*/ 0 w 1279650"/>
                      <a:gd name="connsiteY0" fmla="*/ 0 h 309761"/>
                      <a:gd name="connsiteX1" fmla="*/ 1279650 w 1279650"/>
                      <a:gd name="connsiteY1" fmla="*/ 0 h 309761"/>
                      <a:gd name="connsiteX2" fmla="*/ 320825 w 1279650"/>
                      <a:gd name="connsiteY2" fmla="*/ 145629 h 309761"/>
                      <a:gd name="connsiteX3" fmla="*/ 0 w 1279650"/>
                      <a:gd name="connsiteY3" fmla="*/ 309761 h 309761"/>
                      <a:gd name="connsiteX4" fmla="*/ 0 w 1279650"/>
                      <a:gd name="connsiteY4" fmla="*/ 0 h 309761"/>
                      <a:gd name="connsiteX0" fmla="*/ 0 w 1279650"/>
                      <a:gd name="connsiteY0" fmla="*/ 0 h 309761"/>
                      <a:gd name="connsiteX1" fmla="*/ 1279650 w 1279650"/>
                      <a:gd name="connsiteY1" fmla="*/ 0 h 309761"/>
                      <a:gd name="connsiteX2" fmla="*/ 335769 w 1279650"/>
                      <a:gd name="connsiteY2" fmla="*/ 154879 h 309761"/>
                      <a:gd name="connsiteX3" fmla="*/ 0 w 1279650"/>
                      <a:gd name="connsiteY3" fmla="*/ 309761 h 309761"/>
                      <a:gd name="connsiteX4" fmla="*/ 0 w 1279650"/>
                      <a:gd name="connsiteY4" fmla="*/ 0 h 309761"/>
                      <a:gd name="connsiteX0" fmla="*/ 0 w 1279650"/>
                      <a:gd name="connsiteY0" fmla="*/ 0 h 309761"/>
                      <a:gd name="connsiteX1" fmla="*/ 1279650 w 1279650"/>
                      <a:gd name="connsiteY1" fmla="*/ 0 h 309761"/>
                      <a:gd name="connsiteX2" fmla="*/ 335769 w 1279650"/>
                      <a:gd name="connsiteY2" fmla="*/ 154879 h 309761"/>
                      <a:gd name="connsiteX3" fmla="*/ 0 w 1279650"/>
                      <a:gd name="connsiteY3" fmla="*/ 309761 h 309761"/>
                      <a:gd name="connsiteX4" fmla="*/ 0 w 1279650"/>
                      <a:gd name="connsiteY4" fmla="*/ 0 h 309761"/>
                      <a:gd name="connsiteX0" fmla="*/ 0 w 1279650"/>
                      <a:gd name="connsiteY0" fmla="*/ 0 h 309761"/>
                      <a:gd name="connsiteX1" fmla="*/ 1279650 w 1279650"/>
                      <a:gd name="connsiteY1" fmla="*/ 0 h 309761"/>
                      <a:gd name="connsiteX2" fmla="*/ 335769 w 1279650"/>
                      <a:gd name="connsiteY2" fmla="*/ 154879 h 309761"/>
                      <a:gd name="connsiteX3" fmla="*/ 0 w 1279650"/>
                      <a:gd name="connsiteY3" fmla="*/ 309761 h 309761"/>
                      <a:gd name="connsiteX4" fmla="*/ 0 w 1279650"/>
                      <a:gd name="connsiteY4" fmla="*/ 0 h 309761"/>
                      <a:gd name="connsiteX0" fmla="*/ 0 w 1279650"/>
                      <a:gd name="connsiteY0" fmla="*/ 0 h 309761"/>
                      <a:gd name="connsiteX1" fmla="*/ 1279650 w 1279650"/>
                      <a:gd name="connsiteY1" fmla="*/ 0 h 309761"/>
                      <a:gd name="connsiteX2" fmla="*/ 335769 w 1279650"/>
                      <a:gd name="connsiteY2" fmla="*/ 154879 h 309761"/>
                      <a:gd name="connsiteX3" fmla="*/ 0 w 1279650"/>
                      <a:gd name="connsiteY3" fmla="*/ 309761 h 309761"/>
                      <a:gd name="connsiteX4" fmla="*/ 0 w 1279650"/>
                      <a:gd name="connsiteY4" fmla="*/ 0 h 309761"/>
                      <a:gd name="connsiteX0" fmla="*/ 0 w 1279650"/>
                      <a:gd name="connsiteY0" fmla="*/ 0 h 309761"/>
                      <a:gd name="connsiteX1" fmla="*/ 1279650 w 1279650"/>
                      <a:gd name="connsiteY1" fmla="*/ 0 h 309761"/>
                      <a:gd name="connsiteX2" fmla="*/ 382797 w 1279650"/>
                      <a:gd name="connsiteY2" fmla="*/ 126697 h 309761"/>
                      <a:gd name="connsiteX3" fmla="*/ 0 w 1279650"/>
                      <a:gd name="connsiteY3" fmla="*/ 309761 h 309761"/>
                      <a:gd name="connsiteX4" fmla="*/ 0 w 1279650"/>
                      <a:gd name="connsiteY4" fmla="*/ 0 h 309761"/>
                      <a:gd name="connsiteX0" fmla="*/ 0 w 1279650"/>
                      <a:gd name="connsiteY0" fmla="*/ 0 h 309761"/>
                      <a:gd name="connsiteX1" fmla="*/ 1279650 w 1279650"/>
                      <a:gd name="connsiteY1" fmla="*/ 0 h 309761"/>
                      <a:gd name="connsiteX2" fmla="*/ 382797 w 1279650"/>
                      <a:gd name="connsiteY2" fmla="*/ 126697 h 309761"/>
                      <a:gd name="connsiteX3" fmla="*/ 0 w 1279650"/>
                      <a:gd name="connsiteY3" fmla="*/ 309761 h 309761"/>
                      <a:gd name="connsiteX4" fmla="*/ 0 w 1279650"/>
                      <a:gd name="connsiteY4" fmla="*/ 0 h 309761"/>
                      <a:gd name="connsiteX0" fmla="*/ 0 w 1279650"/>
                      <a:gd name="connsiteY0" fmla="*/ 0 h 309761"/>
                      <a:gd name="connsiteX1" fmla="*/ 1279650 w 1279650"/>
                      <a:gd name="connsiteY1" fmla="*/ 0 h 309761"/>
                      <a:gd name="connsiteX2" fmla="*/ 382797 w 1279650"/>
                      <a:gd name="connsiteY2" fmla="*/ 126697 h 309761"/>
                      <a:gd name="connsiteX3" fmla="*/ 0 w 1279650"/>
                      <a:gd name="connsiteY3" fmla="*/ 309761 h 309761"/>
                      <a:gd name="connsiteX4" fmla="*/ 0 w 1279650"/>
                      <a:gd name="connsiteY4" fmla="*/ 0 h 309761"/>
                      <a:gd name="connsiteX0" fmla="*/ 0 w 1279650"/>
                      <a:gd name="connsiteY0" fmla="*/ 0 h 309761"/>
                      <a:gd name="connsiteX1" fmla="*/ 1279650 w 1279650"/>
                      <a:gd name="connsiteY1" fmla="*/ 0 h 309761"/>
                      <a:gd name="connsiteX2" fmla="*/ 382797 w 1279650"/>
                      <a:gd name="connsiteY2" fmla="*/ 126697 h 309761"/>
                      <a:gd name="connsiteX3" fmla="*/ 0 w 1279650"/>
                      <a:gd name="connsiteY3" fmla="*/ 309761 h 309761"/>
                      <a:gd name="connsiteX4" fmla="*/ 0 w 1279650"/>
                      <a:gd name="connsiteY4" fmla="*/ 0 h 309761"/>
                      <a:gd name="connsiteX0" fmla="*/ 0 w 1279650"/>
                      <a:gd name="connsiteY0" fmla="*/ 0 h 309761"/>
                      <a:gd name="connsiteX1" fmla="*/ 1279650 w 1279650"/>
                      <a:gd name="connsiteY1" fmla="*/ 0 h 309761"/>
                      <a:gd name="connsiteX2" fmla="*/ 382797 w 1279650"/>
                      <a:gd name="connsiteY2" fmla="*/ 126697 h 309761"/>
                      <a:gd name="connsiteX3" fmla="*/ 0 w 1279650"/>
                      <a:gd name="connsiteY3" fmla="*/ 309761 h 309761"/>
                      <a:gd name="connsiteX4" fmla="*/ 0 w 1279650"/>
                      <a:gd name="connsiteY4" fmla="*/ 0 h 3097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79650" h="309761">
                        <a:moveTo>
                          <a:pt x="0" y="0"/>
                        </a:moveTo>
                        <a:lnTo>
                          <a:pt x="1279650" y="0"/>
                        </a:lnTo>
                        <a:cubicBezTo>
                          <a:pt x="939716" y="33909"/>
                          <a:pt x="708338" y="38797"/>
                          <a:pt x="382797" y="126697"/>
                        </a:cubicBezTo>
                        <a:cubicBezTo>
                          <a:pt x="175721" y="179929"/>
                          <a:pt x="46660" y="283197"/>
                          <a:pt x="0" y="309761"/>
                        </a:cubicBezTo>
                        <a:lnTo>
                          <a:pt x="0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chemeClr val="bg1">
                          <a:alpha val="0"/>
                        </a:schemeClr>
                      </a:gs>
                      <a:gs pos="0">
                        <a:schemeClr val="bg1">
                          <a:alpha val="20000"/>
                        </a:schemeClr>
                      </a:gs>
                      <a:gs pos="100000">
                        <a:schemeClr val="bg1">
                          <a:alpha val="0"/>
                        </a:schemeClr>
                      </a:gs>
                    </a:gsLst>
                    <a:path path="circle">
                      <a:fillToRect t="100000" r="100000"/>
                    </a:path>
                    <a:tileRect l="-100000" b="-100000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ko-KR" altLang="en-US" sz="1015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3" name="모서리가 둥근 직사각형 119">
                    <a:extLst>
                      <a:ext uri="{FF2B5EF4-FFF2-40B4-BE49-F238E27FC236}">
                        <a16:creationId xmlns:a16="http://schemas.microsoft.com/office/drawing/2014/main" id="{38ED71C6-D0FE-42C0-8490-5980F4F35439}"/>
                      </a:ext>
                    </a:extLst>
                  </p:cNvPr>
                  <p:cNvSpPr/>
                  <p:nvPr/>
                </p:nvSpPr>
                <p:spPr>
                  <a:xfrm>
                    <a:off x="635219" y="1756036"/>
                    <a:ext cx="1231605" cy="432000"/>
                  </a:xfrm>
                  <a:prstGeom prst="roundRect">
                    <a:avLst>
                      <a:gd name="adj" fmla="val 4975"/>
                    </a:avLst>
                  </a:prstGeom>
                  <a:gradFill flip="none" rotWithShape="1">
                    <a:gsLst>
                      <a:gs pos="100000">
                        <a:schemeClr val="bg1">
                          <a:alpha val="30000"/>
                        </a:schemeClr>
                      </a:gs>
                      <a:gs pos="47000">
                        <a:schemeClr val="bg1">
                          <a:alpha val="5000"/>
                        </a:schemeClr>
                      </a:gs>
                      <a:gs pos="100000">
                        <a:schemeClr val="bg1">
                          <a:shade val="100000"/>
                          <a:satMod val="115000"/>
                          <a:alpha val="0"/>
                        </a:schemeClr>
                      </a:gs>
                    </a:gsLst>
                    <a:lin ang="8400000" scaled="0"/>
                    <a:tileRect/>
                  </a:gradFill>
                  <a:ln>
                    <a:noFill/>
                  </a:ln>
                  <a:effectLst/>
                  <a:scene3d>
                    <a:camera prst="orthographicFront"/>
                    <a:lightRig rig="flat" dir="t"/>
                  </a:scene3d>
                  <a:sp3d>
                    <a:bevelT w="19050" h="12700" prst="softRound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ko-KR" altLang="en-US" sz="1847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  <p:pic>
            <p:nvPicPr>
              <p:cNvPr id="9" name="그림 111" descr="Untitled-2.png">
                <a:extLst>
                  <a:ext uri="{FF2B5EF4-FFF2-40B4-BE49-F238E27FC236}">
                    <a16:creationId xmlns:a16="http://schemas.microsoft.com/office/drawing/2014/main" id="{8E81A366-2B50-4D98-B04D-CA42581514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992142" y="4260486"/>
                <a:ext cx="1077189" cy="36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sp>
          <p:nvSpPr>
            <p:cNvPr id="7" name="Rectangle 5">
              <a:extLst>
                <a:ext uri="{FF2B5EF4-FFF2-40B4-BE49-F238E27FC236}">
                  <a16:creationId xmlns:a16="http://schemas.microsoft.com/office/drawing/2014/main" id="{8DA7A350-9B83-4DD4-84E1-BC8CF9303D8E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552651" y="1977346"/>
              <a:ext cx="3627472" cy="280241"/>
            </a:xfrm>
            <a:prstGeom prst="rect">
              <a:avLst/>
            </a:prstGeom>
            <a:noFill/>
            <a:ln w="317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anchor="ctr"/>
            <a:lstStyle/>
            <a:p>
              <a:pPr algn="ctr">
                <a:defRPr/>
              </a:pPr>
              <a:r>
                <a:rPr lang="ko-KR" altLang="en-US" sz="1400" b="1" spc="-200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n-ea"/>
                </a:rPr>
                <a:t>기존 데이터 테이블의 해독 </a:t>
              </a:r>
              <a:r>
                <a:rPr lang="ko-KR" altLang="en-US" sz="1400" b="1" spc="-200" dirty="0" err="1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n-ea"/>
                </a:rPr>
                <a:t>난이성</a:t>
              </a:r>
              <a:r>
                <a:rPr lang="ko-KR" altLang="en-US" sz="1400" b="1" spc="-200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n-ea"/>
                </a:rPr>
                <a:t> 문제</a:t>
              </a:r>
            </a:p>
          </p:txBody>
        </p:sp>
      </p:grpSp>
      <p:grpSp>
        <p:nvGrpSpPr>
          <p:cNvPr id="8" name="그룹 2"/>
          <p:cNvGrpSpPr/>
          <p:nvPr/>
        </p:nvGrpSpPr>
        <p:grpSpPr>
          <a:xfrm>
            <a:off x="688008" y="2102645"/>
            <a:ext cx="7767987" cy="3893898"/>
            <a:chOff x="721895" y="1948638"/>
            <a:chExt cx="7767986" cy="3893897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1895" y="1948638"/>
              <a:ext cx="4422851" cy="3893897"/>
            </a:xfrm>
            <a:prstGeom prst="rect">
              <a:avLst/>
            </a:prstGeom>
          </p:spPr>
        </p:pic>
        <p:sp>
          <p:nvSpPr>
            <p:cNvPr id="18" name="직사각형 17"/>
            <p:cNvSpPr/>
            <p:nvPr/>
          </p:nvSpPr>
          <p:spPr>
            <a:xfrm flipH="1">
              <a:off x="5324862" y="2429940"/>
              <a:ext cx="3165018" cy="2045807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 w="3175" cap="flat" cmpd="sng" algn="ctr">
              <a:noFill/>
              <a:prstDash val="solid"/>
            </a:ln>
            <a:effectLst/>
          </p:spPr>
          <p:txBody>
            <a:bodyPr wrap="square" lIns="36000" tIns="612000" rIns="36000" bIns="36000" rtlCol="0" anchor="t"/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200" kern="0" dirty="0" err="1">
                <a:ln>
                  <a:solidFill>
                    <a:prstClr val="white">
                      <a:lumMod val="65000"/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-웹윤고딕140" panose="02030504000101010101" pitchFamily="18" charset="-127"/>
                <a:ea typeface="-웹윤고딕140" panose="02030504000101010101" pitchFamily="18" charset="-127"/>
              </a:endParaRPr>
            </a:p>
          </p:txBody>
        </p:sp>
        <p:sp>
          <p:nvSpPr>
            <p:cNvPr id="19" name="양쪽 모서리가 둥근 사각형 18"/>
            <p:cNvSpPr/>
            <p:nvPr/>
          </p:nvSpPr>
          <p:spPr>
            <a:xfrm>
              <a:off x="5327347" y="1948638"/>
              <a:ext cx="3162534" cy="472271"/>
            </a:xfrm>
            <a:prstGeom prst="round2SameRect">
              <a:avLst>
                <a:gd name="adj1" fmla="val 29852"/>
                <a:gd name="adj2" fmla="val 0"/>
              </a:avLst>
            </a:prstGeom>
            <a:solidFill>
              <a:srgbClr val="00A1FA"/>
            </a:solidFill>
            <a:ln w="3175" cap="flat" cmpd="sng" algn="ctr">
              <a:noFill/>
              <a:prstDash val="solid"/>
            </a:ln>
            <a:effectLst/>
          </p:spPr>
          <p:txBody>
            <a:bodyPr wrap="square" lIns="36000" tIns="36000" rIns="36000" bIns="36000" rtlCol="0" anchor="ctr">
              <a:scene3d>
                <a:camera prst="orthographicFront"/>
                <a:lightRig rig="threePt" dir="t"/>
              </a:scene3d>
              <a:sp3d>
                <a:bevelT w="1270" h="1270"/>
                <a:bevelB w="1270" h="1270"/>
              </a:sp3d>
            </a:bodyPr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</a:pPr>
              <a:endParaRPr kumimoji="0" lang="ko-KR" altLang="en-US" sz="1800" kern="0" dirty="0" err="1">
                <a:solidFill>
                  <a:prstClr val="white"/>
                </a:solidFill>
                <a:latin typeface="-웹윤고딕140" panose="02030504000101010101" pitchFamily="18" charset="-127"/>
                <a:ea typeface="-웹윤고딕140" panose="02030504000101010101" pitchFamily="18" charset="-127"/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5397971" y="2488070"/>
              <a:ext cx="3004888" cy="18723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38110" indent="-138110" latinLnBrk="0">
                <a:spcAft>
                  <a:spcPts val="500"/>
                </a:spcAft>
                <a:buClr>
                  <a:schemeClr val="tx1">
                    <a:lumMod val="75000"/>
                    <a:lumOff val="25000"/>
                  </a:schemeClr>
                </a:buClr>
                <a:buSzPct val="80000"/>
                <a:buFont typeface="Wingdings" panose="05000000000000000000" pitchFamily="2" charset="2"/>
                <a:buChar char="ü"/>
                <a:defRPr/>
              </a:pPr>
              <a:r>
                <a:rPr lang="ko-KR" altLang="en-US" sz="1100" b="1" spc="-100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ea typeface="+mn-ea"/>
                </a:rPr>
                <a:t>시스템 운용 연수가 길수록</a:t>
              </a:r>
            </a:p>
            <a:p>
              <a:pPr marL="138110" indent="-138110" latinLnBrk="0">
                <a:spcAft>
                  <a:spcPts val="500"/>
                </a:spcAft>
                <a:buClr>
                  <a:schemeClr val="tx1">
                    <a:lumMod val="75000"/>
                    <a:lumOff val="25000"/>
                  </a:schemeClr>
                </a:buClr>
                <a:buSzPct val="80000"/>
                <a:buFont typeface="Wingdings" panose="05000000000000000000" pitchFamily="2" charset="2"/>
                <a:buChar char="ü"/>
                <a:defRPr/>
              </a:pPr>
              <a:r>
                <a:rPr lang="ko-KR" altLang="en-US" sz="1100" b="1" spc="-100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ea typeface="+mn-ea"/>
                </a:rPr>
                <a:t>시스템 개선 작업</a:t>
              </a:r>
              <a:r>
                <a:rPr lang="en-US" altLang="ko-KR" sz="1100" b="1" spc="-100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ea typeface="+mn-ea"/>
                </a:rPr>
                <a:t>(</a:t>
              </a:r>
              <a:r>
                <a:rPr lang="ko-KR" altLang="en-US" sz="1100" b="1" spc="-100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ea typeface="+mn-ea"/>
                </a:rPr>
                <a:t>차세대 사업</a:t>
              </a:r>
              <a:r>
                <a:rPr lang="en-US" altLang="ko-KR" sz="1100" b="1" spc="-100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ea typeface="+mn-ea"/>
                </a:rPr>
                <a:t>)</a:t>
              </a:r>
              <a:r>
                <a:rPr lang="ko-KR" altLang="en-US" sz="1100" b="1" spc="-100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ea typeface="+mn-ea"/>
                </a:rPr>
                <a:t>을 많이 했을 수록</a:t>
              </a:r>
            </a:p>
            <a:p>
              <a:pPr marL="138110" indent="-138110" latinLnBrk="0">
                <a:spcAft>
                  <a:spcPts val="500"/>
                </a:spcAft>
                <a:buClr>
                  <a:schemeClr val="tx1">
                    <a:lumMod val="75000"/>
                    <a:lumOff val="25000"/>
                  </a:schemeClr>
                </a:buClr>
                <a:buSzPct val="80000"/>
                <a:buFont typeface="Wingdings" panose="05000000000000000000" pitchFamily="2" charset="2"/>
                <a:buChar char="ü"/>
                <a:defRPr/>
              </a:pPr>
              <a:r>
                <a:rPr lang="ko-KR" altLang="en-US" sz="1100" b="1" spc="-100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ea typeface="+mn-ea"/>
                </a:rPr>
                <a:t>기존 테이블을 정리하지 않고 새로운 테이블을 만들어서 사용</a:t>
              </a:r>
            </a:p>
            <a:p>
              <a:pPr marL="138110" indent="-138110" latinLnBrk="0">
                <a:spcAft>
                  <a:spcPts val="500"/>
                </a:spcAft>
                <a:buClr>
                  <a:schemeClr val="tx1">
                    <a:lumMod val="75000"/>
                    <a:lumOff val="25000"/>
                  </a:schemeClr>
                </a:buClr>
                <a:buSzPct val="80000"/>
                <a:buFont typeface="Wingdings" panose="05000000000000000000" pitchFamily="2" charset="2"/>
                <a:buChar char="ü"/>
                <a:defRPr/>
              </a:pPr>
              <a:r>
                <a:rPr lang="ko-KR" altLang="en-US" sz="1100" b="1" spc="-100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ea typeface="+mn-ea"/>
                </a:rPr>
                <a:t>데이터의 마이그레이션이 되어 있지 않으며 때로는 이 과정에서 데이터가 잘못된 컬럼에 연결되어 있음</a:t>
              </a:r>
            </a:p>
            <a:p>
              <a:pPr marL="138110" indent="-138110" latinLnBrk="0">
                <a:spcAft>
                  <a:spcPts val="500"/>
                </a:spcAft>
                <a:buClr>
                  <a:schemeClr val="tx1">
                    <a:lumMod val="75000"/>
                    <a:lumOff val="25000"/>
                  </a:schemeClr>
                </a:buClr>
                <a:buSzPct val="80000"/>
                <a:buFont typeface="Wingdings" panose="05000000000000000000" pitchFamily="2" charset="2"/>
                <a:buChar char="ü"/>
                <a:defRPr/>
              </a:pPr>
              <a:r>
                <a:rPr lang="ko-KR" altLang="en-US" sz="1100" b="1" spc="-100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ea typeface="+mn-ea"/>
                </a:rPr>
                <a:t>또한 많은 컬럼의 값이 비어 있고 사용하지 않음 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5633359" y="2104021"/>
              <a:ext cx="2524892" cy="166199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/>
            <a:p>
              <a:pPr algn="ctr">
                <a:lnSpc>
                  <a:spcPct val="90000"/>
                </a:lnSpc>
                <a:buSzPct val="80000"/>
              </a:pPr>
              <a:r>
                <a:rPr lang="ko-KR" altLang="en-US" sz="1200" b="1" spc="-100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n-ea"/>
                  <a:ea typeface="+mn-ea"/>
                </a:rPr>
                <a:t>비슷한 테이블이 너무 많음</a:t>
              </a:r>
            </a:p>
          </p:txBody>
        </p:sp>
        <p:sp>
          <p:nvSpPr>
            <p:cNvPr id="24" name="직사각형 23"/>
            <p:cNvSpPr/>
            <p:nvPr/>
          </p:nvSpPr>
          <p:spPr>
            <a:xfrm flipH="1">
              <a:off x="5322377" y="5104160"/>
              <a:ext cx="3165018" cy="738375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 w="3175" cap="flat" cmpd="sng" algn="ctr">
              <a:noFill/>
              <a:prstDash val="solid"/>
            </a:ln>
            <a:effectLst/>
          </p:spPr>
          <p:txBody>
            <a:bodyPr wrap="square" lIns="36000" tIns="612000" rIns="36000" bIns="36000" rtlCol="0" anchor="t"/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200" kern="0" dirty="0" err="1">
                <a:ln>
                  <a:solidFill>
                    <a:prstClr val="white">
                      <a:lumMod val="65000"/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-웹윤고딕140" panose="02030504000101010101" pitchFamily="18" charset="-127"/>
                <a:ea typeface="-웹윤고딕140" panose="02030504000101010101" pitchFamily="18" charset="-127"/>
              </a:endParaRPr>
            </a:p>
          </p:txBody>
        </p:sp>
        <p:sp>
          <p:nvSpPr>
            <p:cNvPr id="25" name="양쪽 모서리가 둥근 사각형 24"/>
            <p:cNvSpPr/>
            <p:nvPr/>
          </p:nvSpPr>
          <p:spPr>
            <a:xfrm>
              <a:off x="5324862" y="4622857"/>
              <a:ext cx="3162534" cy="472271"/>
            </a:xfrm>
            <a:prstGeom prst="round2SameRect">
              <a:avLst>
                <a:gd name="adj1" fmla="val 29852"/>
                <a:gd name="adj2" fmla="val 0"/>
              </a:avLst>
            </a:prstGeom>
            <a:solidFill>
              <a:srgbClr val="0070C0"/>
            </a:solidFill>
            <a:ln w="3175" cap="flat" cmpd="sng" algn="ctr">
              <a:noFill/>
              <a:prstDash val="solid"/>
            </a:ln>
            <a:effectLst/>
          </p:spPr>
          <p:txBody>
            <a:bodyPr wrap="square" lIns="36000" tIns="36000" rIns="36000" bIns="36000" rtlCol="0" anchor="ctr">
              <a:scene3d>
                <a:camera prst="orthographicFront"/>
                <a:lightRig rig="threePt" dir="t"/>
              </a:scene3d>
              <a:sp3d>
                <a:bevelT w="1270" h="1270"/>
                <a:bevelB w="1270" h="1270"/>
              </a:sp3d>
            </a:bodyPr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</a:pPr>
              <a:endParaRPr kumimoji="0" lang="ko-KR" altLang="en-US" sz="1800" kern="0" dirty="0" err="1">
                <a:solidFill>
                  <a:prstClr val="white"/>
                </a:solidFill>
                <a:latin typeface="-웹윤고딕140" panose="02030504000101010101" pitchFamily="18" charset="-127"/>
                <a:ea typeface="-웹윤고딕140" panose="02030504000101010101" pitchFamily="18" charset="-127"/>
              </a:endParaRP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5395487" y="5162288"/>
              <a:ext cx="3004888" cy="6001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38110" indent="-138110" latinLnBrk="0">
                <a:spcAft>
                  <a:spcPts val="500"/>
                </a:spcAft>
                <a:buClr>
                  <a:schemeClr val="tx1">
                    <a:lumMod val="75000"/>
                    <a:lumOff val="25000"/>
                  </a:schemeClr>
                </a:buClr>
                <a:buSzPct val="80000"/>
                <a:buFont typeface="Wingdings" panose="05000000000000000000" pitchFamily="2" charset="2"/>
                <a:buChar char="ü"/>
                <a:defRPr/>
              </a:pPr>
              <a:r>
                <a:rPr lang="en-US" altLang="ko-KR" sz="1100" b="1" spc="-100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ea typeface="+mn-ea"/>
                </a:rPr>
                <a:t>SQL</a:t>
              </a:r>
              <a:r>
                <a:rPr lang="ko-KR" altLang="en-US" sz="1100" b="1" spc="-100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ea typeface="+mn-ea"/>
                </a:rPr>
                <a:t>문을 정확히 입수하기 전까지는 각각의 데이터가 어느 테이블에서 왔는지 유추하기 매우 어려움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5630873" y="4704764"/>
              <a:ext cx="2524892" cy="332399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/>
            <a:p>
              <a:pPr algn="ctr">
                <a:lnSpc>
                  <a:spcPct val="90000"/>
                </a:lnSpc>
                <a:buSzPct val="80000"/>
              </a:pPr>
              <a:r>
                <a:rPr lang="ko-KR" altLang="en-US" sz="1200" b="1" spc="-100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n-ea"/>
                  <a:ea typeface="+mn-ea"/>
                </a:rPr>
                <a:t>기존 테이블들에서 조인한 값을 특정 </a:t>
              </a:r>
              <a:r>
                <a:rPr lang="en-US" altLang="ko-KR" sz="1200" b="1" spc="-100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n-ea"/>
                  <a:ea typeface="+mn-ea"/>
                </a:rPr>
                <a:t/>
              </a:r>
              <a:br>
                <a:rPr lang="en-US" altLang="ko-KR" sz="1200" b="1" spc="-100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n-ea"/>
                  <a:ea typeface="+mn-ea"/>
                </a:rPr>
              </a:br>
              <a:r>
                <a:rPr lang="ko-KR" altLang="en-US" sz="1200" b="1" spc="-100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n-ea"/>
                  <a:ea typeface="+mn-ea"/>
                </a:rPr>
                <a:t>테이블에 입력함</a:t>
              </a:r>
            </a:p>
          </p:txBody>
        </p:sp>
      </p:grpSp>
      <p:sp>
        <p:nvSpPr>
          <p:cNvPr id="30" name="직사각형 29"/>
          <p:cNvSpPr/>
          <p:nvPr/>
        </p:nvSpPr>
        <p:spPr>
          <a:xfrm>
            <a:off x="396003" y="187475"/>
            <a:ext cx="4219425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3000" b="1" spc="-200" smtClean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인공지능</a:t>
            </a:r>
            <a:r>
              <a:rPr lang="en-US" altLang="ko-KR" sz="3000" b="1" spc="-200" smtClean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3000" b="1" spc="-200" smtClean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빅데이터 </a:t>
            </a:r>
            <a:r>
              <a:rPr lang="en-US" altLang="ko-KR" sz="3000" b="1" spc="-200" smtClean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= </a:t>
            </a:r>
            <a:r>
              <a:rPr lang="ko-KR" altLang="en-US" sz="3000" b="1" spc="-200" smtClean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돈</a:t>
            </a:r>
            <a:r>
              <a:rPr lang="en-US" altLang="ko-KR" sz="3000" b="1" spc="-200" smtClean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endParaRPr kumimoji="0" lang="ko-KR" altLang="en-US" sz="3000" b="1" spc="-200" dirty="0">
              <a:ln>
                <a:solidFill>
                  <a:prstClr val="black">
                    <a:lumMod val="65000"/>
                    <a:lumOff val="35000"/>
                    <a:alpha val="0"/>
                  </a:prst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lang="ja-JP" altLang="en-US" smtClean="0"/>
              <a:pPr/>
              <a:t>19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326004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57329" y="2684998"/>
            <a:ext cx="6128143" cy="572599"/>
          </a:xfrm>
        </p:spPr>
        <p:txBody>
          <a:bodyPr/>
          <a:lstStyle/>
          <a:p>
            <a:r>
              <a:rPr lang="ko-KR" altLang="en-US" smtClean="0"/>
              <a:t>인공지능과 빅데이터 대한 이해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9031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그림 2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4167087"/>
            <a:ext cx="9144001" cy="2295113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396003" y="798149"/>
            <a:ext cx="7332457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kumimoji="0" lang="ko-KR" altLang="en-US" sz="3000" b="1" spc="-200" dirty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단계별 넘어야 할 고개 </a:t>
            </a:r>
            <a:r>
              <a:rPr kumimoji="0" lang="en-US" altLang="ko-KR" sz="3000" b="1" spc="-200" dirty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kumimoji="0" lang="ko-KR" altLang="en-US" sz="3000" b="1" spc="-200" dirty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데이터 발굴 및 정제</a:t>
            </a:r>
            <a:endParaRPr kumimoji="0" lang="ko-KR" altLang="en-US" sz="2400" b="1" spc="-200" dirty="0">
              <a:ln>
                <a:solidFill>
                  <a:prstClr val="black">
                    <a:lumMod val="65000"/>
                    <a:lumOff val="35000"/>
                    <a:alpha val="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" name="그룹 11"/>
          <p:cNvGrpSpPr/>
          <p:nvPr/>
        </p:nvGrpSpPr>
        <p:grpSpPr>
          <a:xfrm>
            <a:off x="688010" y="1426443"/>
            <a:ext cx="7765499" cy="389431"/>
            <a:chOff x="552651" y="1958300"/>
            <a:chExt cx="3627473" cy="299287"/>
          </a:xfrm>
        </p:grpSpPr>
        <p:grpSp>
          <p:nvGrpSpPr>
            <p:cNvPr id="3" name="그룹 151">
              <a:extLst>
                <a:ext uri="{FF2B5EF4-FFF2-40B4-BE49-F238E27FC236}">
                  <a16:creationId xmlns:a16="http://schemas.microsoft.com/office/drawing/2014/main" id="{D28424D5-97EB-492E-9F1F-16E9C65F840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52651" y="1958300"/>
              <a:ext cx="3627473" cy="285598"/>
              <a:chOff x="827130" y="4246912"/>
              <a:chExt cx="1519200" cy="468000"/>
            </a:xfrm>
          </p:grpSpPr>
          <p:grpSp>
            <p:nvGrpSpPr>
              <p:cNvPr id="4" name="그룹 152">
                <a:extLst>
                  <a:ext uri="{FF2B5EF4-FFF2-40B4-BE49-F238E27FC236}">
                    <a16:creationId xmlns:a16="http://schemas.microsoft.com/office/drawing/2014/main" id="{888364D5-5782-4640-9C90-52BA2C7FB18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27130" y="4246912"/>
                <a:ext cx="1519200" cy="468000"/>
                <a:chOff x="815256" y="4120737"/>
                <a:chExt cx="1516315" cy="468000"/>
              </a:xfrm>
            </p:grpSpPr>
            <p:sp>
              <p:nvSpPr>
                <p:cNvPr id="10" name="모서리가 둥근 직사각형 116">
                  <a:extLst>
                    <a:ext uri="{FF2B5EF4-FFF2-40B4-BE49-F238E27FC236}">
                      <a16:creationId xmlns:a16="http://schemas.microsoft.com/office/drawing/2014/main" id="{74005918-A2F1-4775-868B-390C0D28B7FA}"/>
                    </a:ext>
                  </a:extLst>
                </p:cNvPr>
                <p:cNvSpPr/>
                <p:nvPr/>
              </p:nvSpPr>
              <p:spPr>
                <a:xfrm>
                  <a:off x="815256" y="4120737"/>
                  <a:ext cx="1516315" cy="468000"/>
                </a:xfrm>
                <a:prstGeom prst="roundRect">
                  <a:avLst>
                    <a:gd name="adj" fmla="val 6438"/>
                  </a:avLst>
                </a:prstGeom>
                <a:solidFill>
                  <a:srgbClr val="61933B"/>
                </a:solidFill>
                <a:ln w="571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 sz="1847" dirty="0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5" name="그룹 375">
                  <a:extLst>
                    <a:ext uri="{FF2B5EF4-FFF2-40B4-BE49-F238E27FC236}">
                      <a16:creationId xmlns:a16="http://schemas.microsoft.com/office/drawing/2014/main" id="{79D9AA45-0E37-4E8F-861C-F62E65B7DFE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37932" y="4142086"/>
                  <a:ext cx="1484388" cy="432313"/>
                  <a:chOff x="635219" y="1755723"/>
                  <a:chExt cx="1240549" cy="432313"/>
                </a:xfrm>
              </p:grpSpPr>
              <p:sp>
                <p:nvSpPr>
                  <p:cNvPr id="12" name="자유형 118">
                    <a:extLst>
                      <a:ext uri="{FF2B5EF4-FFF2-40B4-BE49-F238E27FC236}">
                        <a16:creationId xmlns:a16="http://schemas.microsoft.com/office/drawing/2014/main" id="{2662FE57-F70F-4392-A85D-9580C8DA37AC}"/>
                      </a:ext>
                    </a:extLst>
                  </p:cNvPr>
                  <p:cNvSpPr/>
                  <p:nvPr/>
                </p:nvSpPr>
                <p:spPr>
                  <a:xfrm>
                    <a:off x="638243" y="1755723"/>
                    <a:ext cx="1237525" cy="424119"/>
                  </a:xfrm>
                  <a:custGeom>
                    <a:avLst/>
                    <a:gdLst>
                      <a:gd name="connsiteX0" fmla="*/ 0 w 1279650"/>
                      <a:gd name="connsiteY0" fmla="*/ 0 h 309761"/>
                      <a:gd name="connsiteX1" fmla="*/ 1279650 w 1279650"/>
                      <a:gd name="connsiteY1" fmla="*/ 0 h 309761"/>
                      <a:gd name="connsiteX2" fmla="*/ 1279650 w 1279650"/>
                      <a:gd name="connsiteY2" fmla="*/ 309761 h 309761"/>
                      <a:gd name="connsiteX3" fmla="*/ 0 w 1279650"/>
                      <a:gd name="connsiteY3" fmla="*/ 309761 h 309761"/>
                      <a:gd name="connsiteX4" fmla="*/ 0 w 1279650"/>
                      <a:gd name="connsiteY4" fmla="*/ 0 h 309761"/>
                      <a:gd name="connsiteX0" fmla="*/ 0 w 1279650"/>
                      <a:gd name="connsiteY0" fmla="*/ 0 h 309761"/>
                      <a:gd name="connsiteX1" fmla="*/ 1279650 w 1279650"/>
                      <a:gd name="connsiteY1" fmla="*/ 0 h 309761"/>
                      <a:gd name="connsiteX2" fmla="*/ 346473 w 1279650"/>
                      <a:gd name="connsiteY2" fmla="*/ 91108 h 309761"/>
                      <a:gd name="connsiteX3" fmla="*/ 0 w 1279650"/>
                      <a:gd name="connsiteY3" fmla="*/ 309761 h 309761"/>
                      <a:gd name="connsiteX4" fmla="*/ 0 w 1279650"/>
                      <a:gd name="connsiteY4" fmla="*/ 0 h 309761"/>
                      <a:gd name="connsiteX0" fmla="*/ 0 w 1279650"/>
                      <a:gd name="connsiteY0" fmla="*/ 0 h 309761"/>
                      <a:gd name="connsiteX1" fmla="*/ 1279650 w 1279650"/>
                      <a:gd name="connsiteY1" fmla="*/ 0 h 309761"/>
                      <a:gd name="connsiteX2" fmla="*/ 346473 w 1279650"/>
                      <a:gd name="connsiteY2" fmla="*/ 91108 h 309761"/>
                      <a:gd name="connsiteX3" fmla="*/ 0 w 1279650"/>
                      <a:gd name="connsiteY3" fmla="*/ 309761 h 309761"/>
                      <a:gd name="connsiteX4" fmla="*/ 0 w 1279650"/>
                      <a:gd name="connsiteY4" fmla="*/ 0 h 309761"/>
                      <a:gd name="connsiteX0" fmla="*/ 0 w 1279650"/>
                      <a:gd name="connsiteY0" fmla="*/ 0 h 309761"/>
                      <a:gd name="connsiteX1" fmla="*/ 1279650 w 1279650"/>
                      <a:gd name="connsiteY1" fmla="*/ 0 h 309761"/>
                      <a:gd name="connsiteX2" fmla="*/ 320825 w 1279650"/>
                      <a:gd name="connsiteY2" fmla="*/ 145629 h 309761"/>
                      <a:gd name="connsiteX3" fmla="*/ 0 w 1279650"/>
                      <a:gd name="connsiteY3" fmla="*/ 309761 h 309761"/>
                      <a:gd name="connsiteX4" fmla="*/ 0 w 1279650"/>
                      <a:gd name="connsiteY4" fmla="*/ 0 h 309761"/>
                      <a:gd name="connsiteX0" fmla="*/ 0 w 1279650"/>
                      <a:gd name="connsiteY0" fmla="*/ 0 h 309761"/>
                      <a:gd name="connsiteX1" fmla="*/ 1279650 w 1279650"/>
                      <a:gd name="connsiteY1" fmla="*/ 0 h 309761"/>
                      <a:gd name="connsiteX2" fmla="*/ 320825 w 1279650"/>
                      <a:gd name="connsiteY2" fmla="*/ 145629 h 309761"/>
                      <a:gd name="connsiteX3" fmla="*/ 0 w 1279650"/>
                      <a:gd name="connsiteY3" fmla="*/ 309761 h 309761"/>
                      <a:gd name="connsiteX4" fmla="*/ 0 w 1279650"/>
                      <a:gd name="connsiteY4" fmla="*/ 0 h 309761"/>
                      <a:gd name="connsiteX0" fmla="*/ 0 w 1279650"/>
                      <a:gd name="connsiteY0" fmla="*/ 0 h 309761"/>
                      <a:gd name="connsiteX1" fmla="*/ 1279650 w 1279650"/>
                      <a:gd name="connsiteY1" fmla="*/ 0 h 309761"/>
                      <a:gd name="connsiteX2" fmla="*/ 335769 w 1279650"/>
                      <a:gd name="connsiteY2" fmla="*/ 154879 h 309761"/>
                      <a:gd name="connsiteX3" fmla="*/ 0 w 1279650"/>
                      <a:gd name="connsiteY3" fmla="*/ 309761 h 309761"/>
                      <a:gd name="connsiteX4" fmla="*/ 0 w 1279650"/>
                      <a:gd name="connsiteY4" fmla="*/ 0 h 309761"/>
                      <a:gd name="connsiteX0" fmla="*/ 0 w 1279650"/>
                      <a:gd name="connsiteY0" fmla="*/ 0 h 309761"/>
                      <a:gd name="connsiteX1" fmla="*/ 1279650 w 1279650"/>
                      <a:gd name="connsiteY1" fmla="*/ 0 h 309761"/>
                      <a:gd name="connsiteX2" fmla="*/ 335769 w 1279650"/>
                      <a:gd name="connsiteY2" fmla="*/ 154879 h 309761"/>
                      <a:gd name="connsiteX3" fmla="*/ 0 w 1279650"/>
                      <a:gd name="connsiteY3" fmla="*/ 309761 h 309761"/>
                      <a:gd name="connsiteX4" fmla="*/ 0 w 1279650"/>
                      <a:gd name="connsiteY4" fmla="*/ 0 h 309761"/>
                      <a:gd name="connsiteX0" fmla="*/ 0 w 1279650"/>
                      <a:gd name="connsiteY0" fmla="*/ 0 h 309761"/>
                      <a:gd name="connsiteX1" fmla="*/ 1279650 w 1279650"/>
                      <a:gd name="connsiteY1" fmla="*/ 0 h 309761"/>
                      <a:gd name="connsiteX2" fmla="*/ 335769 w 1279650"/>
                      <a:gd name="connsiteY2" fmla="*/ 154879 h 309761"/>
                      <a:gd name="connsiteX3" fmla="*/ 0 w 1279650"/>
                      <a:gd name="connsiteY3" fmla="*/ 309761 h 309761"/>
                      <a:gd name="connsiteX4" fmla="*/ 0 w 1279650"/>
                      <a:gd name="connsiteY4" fmla="*/ 0 h 309761"/>
                      <a:gd name="connsiteX0" fmla="*/ 0 w 1279650"/>
                      <a:gd name="connsiteY0" fmla="*/ 0 h 309761"/>
                      <a:gd name="connsiteX1" fmla="*/ 1279650 w 1279650"/>
                      <a:gd name="connsiteY1" fmla="*/ 0 h 309761"/>
                      <a:gd name="connsiteX2" fmla="*/ 335769 w 1279650"/>
                      <a:gd name="connsiteY2" fmla="*/ 154879 h 309761"/>
                      <a:gd name="connsiteX3" fmla="*/ 0 w 1279650"/>
                      <a:gd name="connsiteY3" fmla="*/ 309761 h 309761"/>
                      <a:gd name="connsiteX4" fmla="*/ 0 w 1279650"/>
                      <a:gd name="connsiteY4" fmla="*/ 0 h 309761"/>
                      <a:gd name="connsiteX0" fmla="*/ 0 w 1279650"/>
                      <a:gd name="connsiteY0" fmla="*/ 0 h 309761"/>
                      <a:gd name="connsiteX1" fmla="*/ 1279650 w 1279650"/>
                      <a:gd name="connsiteY1" fmla="*/ 0 h 309761"/>
                      <a:gd name="connsiteX2" fmla="*/ 382797 w 1279650"/>
                      <a:gd name="connsiteY2" fmla="*/ 126697 h 309761"/>
                      <a:gd name="connsiteX3" fmla="*/ 0 w 1279650"/>
                      <a:gd name="connsiteY3" fmla="*/ 309761 h 309761"/>
                      <a:gd name="connsiteX4" fmla="*/ 0 w 1279650"/>
                      <a:gd name="connsiteY4" fmla="*/ 0 h 309761"/>
                      <a:gd name="connsiteX0" fmla="*/ 0 w 1279650"/>
                      <a:gd name="connsiteY0" fmla="*/ 0 h 309761"/>
                      <a:gd name="connsiteX1" fmla="*/ 1279650 w 1279650"/>
                      <a:gd name="connsiteY1" fmla="*/ 0 h 309761"/>
                      <a:gd name="connsiteX2" fmla="*/ 382797 w 1279650"/>
                      <a:gd name="connsiteY2" fmla="*/ 126697 h 309761"/>
                      <a:gd name="connsiteX3" fmla="*/ 0 w 1279650"/>
                      <a:gd name="connsiteY3" fmla="*/ 309761 h 309761"/>
                      <a:gd name="connsiteX4" fmla="*/ 0 w 1279650"/>
                      <a:gd name="connsiteY4" fmla="*/ 0 h 309761"/>
                      <a:gd name="connsiteX0" fmla="*/ 0 w 1279650"/>
                      <a:gd name="connsiteY0" fmla="*/ 0 h 309761"/>
                      <a:gd name="connsiteX1" fmla="*/ 1279650 w 1279650"/>
                      <a:gd name="connsiteY1" fmla="*/ 0 h 309761"/>
                      <a:gd name="connsiteX2" fmla="*/ 382797 w 1279650"/>
                      <a:gd name="connsiteY2" fmla="*/ 126697 h 309761"/>
                      <a:gd name="connsiteX3" fmla="*/ 0 w 1279650"/>
                      <a:gd name="connsiteY3" fmla="*/ 309761 h 309761"/>
                      <a:gd name="connsiteX4" fmla="*/ 0 w 1279650"/>
                      <a:gd name="connsiteY4" fmla="*/ 0 h 309761"/>
                      <a:gd name="connsiteX0" fmla="*/ 0 w 1279650"/>
                      <a:gd name="connsiteY0" fmla="*/ 0 h 309761"/>
                      <a:gd name="connsiteX1" fmla="*/ 1279650 w 1279650"/>
                      <a:gd name="connsiteY1" fmla="*/ 0 h 309761"/>
                      <a:gd name="connsiteX2" fmla="*/ 382797 w 1279650"/>
                      <a:gd name="connsiteY2" fmla="*/ 126697 h 309761"/>
                      <a:gd name="connsiteX3" fmla="*/ 0 w 1279650"/>
                      <a:gd name="connsiteY3" fmla="*/ 309761 h 309761"/>
                      <a:gd name="connsiteX4" fmla="*/ 0 w 1279650"/>
                      <a:gd name="connsiteY4" fmla="*/ 0 h 309761"/>
                      <a:gd name="connsiteX0" fmla="*/ 0 w 1279650"/>
                      <a:gd name="connsiteY0" fmla="*/ 0 h 309761"/>
                      <a:gd name="connsiteX1" fmla="*/ 1279650 w 1279650"/>
                      <a:gd name="connsiteY1" fmla="*/ 0 h 309761"/>
                      <a:gd name="connsiteX2" fmla="*/ 382797 w 1279650"/>
                      <a:gd name="connsiteY2" fmla="*/ 126697 h 309761"/>
                      <a:gd name="connsiteX3" fmla="*/ 0 w 1279650"/>
                      <a:gd name="connsiteY3" fmla="*/ 309761 h 309761"/>
                      <a:gd name="connsiteX4" fmla="*/ 0 w 1279650"/>
                      <a:gd name="connsiteY4" fmla="*/ 0 h 3097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79650" h="309761">
                        <a:moveTo>
                          <a:pt x="0" y="0"/>
                        </a:moveTo>
                        <a:lnTo>
                          <a:pt x="1279650" y="0"/>
                        </a:lnTo>
                        <a:cubicBezTo>
                          <a:pt x="939716" y="33909"/>
                          <a:pt x="708338" y="38797"/>
                          <a:pt x="382797" y="126697"/>
                        </a:cubicBezTo>
                        <a:cubicBezTo>
                          <a:pt x="175721" y="179929"/>
                          <a:pt x="46660" y="283197"/>
                          <a:pt x="0" y="309761"/>
                        </a:cubicBezTo>
                        <a:lnTo>
                          <a:pt x="0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chemeClr val="bg1">
                          <a:alpha val="0"/>
                        </a:schemeClr>
                      </a:gs>
                      <a:gs pos="0">
                        <a:schemeClr val="bg1">
                          <a:alpha val="20000"/>
                        </a:schemeClr>
                      </a:gs>
                      <a:gs pos="100000">
                        <a:schemeClr val="bg1">
                          <a:alpha val="0"/>
                        </a:schemeClr>
                      </a:gs>
                    </a:gsLst>
                    <a:path path="circle">
                      <a:fillToRect t="100000" r="100000"/>
                    </a:path>
                    <a:tileRect l="-100000" b="-100000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ko-KR" altLang="en-US" sz="1015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3" name="모서리가 둥근 직사각형 119">
                    <a:extLst>
                      <a:ext uri="{FF2B5EF4-FFF2-40B4-BE49-F238E27FC236}">
                        <a16:creationId xmlns:a16="http://schemas.microsoft.com/office/drawing/2014/main" id="{38ED71C6-D0FE-42C0-8490-5980F4F35439}"/>
                      </a:ext>
                    </a:extLst>
                  </p:cNvPr>
                  <p:cNvSpPr/>
                  <p:nvPr/>
                </p:nvSpPr>
                <p:spPr>
                  <a:xfrm>
                    <a:off x="635219" y="1756036"/>
                    <a:ext cx="1231605" cy="432000"/>
                  </a:xfrm>
                  <a:prstGeom prst="roundRect">
                    <a:avLst>
                      <a:gd name="adj" fmla="val 4975"/>
                    </a:avLst>
                  </a:prstGeom>
                  <a:gradFill flip="none" rotWithShape="1">
                    <a:gsLst>
                      <a:gs pos="100000">
                        <a:schemeClr val="bg1">
                          <a:alpha val="30000"/>
                        </a:schemeClr>
                      </a:gs>
                      <a:gs pos="47000">
                        <a:schemeClr val="bg1">
                          <a:alpha val="5000"/>
                        </a:schemeClr>
                      </a:gs>
                      <a:gs pos="100000">
                        <a:schemeClr val="bg1">
                          <a:shade val="100000"/>
                          <a:satMod val="115000"/>
                          <a:alpha val="0"/>
                        </a:schemeClr>
                      </a:gs>
                    </a:gsLst>
                    <a:lin ang="8400000" scaled="0"/>
                    <a:tileRect/>
                  </a:gradFill>
                  <a:ln>
                    <a:noFill/>
                  </a:ln>
                  <a:effectLst/>
                  <a:scene3d>
                    <a:camera prst="orthographicFront"/>
                    <a:lightRig rig="flat" dir="t"/>
                  </a:scene3d>
                  <a:sp3d>
                    <a:bevelT w="19050" h="12700" prst="softRound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ko-KR" altLang="en-US" sz="1847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  <p:pic>
            <p:nvPicPr>
              <p:cNvPr id="9" name="그림 111" descr="Untitled-2.png">
                <a:extLst>
                  <a:ext uri="{FF2B5EF4-FFF2-40B4-BE49-F238E27FC236}">
                    <a16:creationId xmlns:a16="http://schemas.microsoft.com/office/drawing/2014/main" id="{8E81A366-2B50-4D98-B04D-CA42581514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992142" y="4260486"/>
                <a:ext cx="1077189" cy="36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sp>
          <p:nvSpPr>
            <p:cNvPr id="7" name="Rectangle 5">
              <a:extLst>
                <a:ext uri="{FF2B5EF4-FFF2-40B4-BE49-F238E27FC236}">
                  <a16:creationId xmlns:a16="http://schemas.microsoft.com/office/drawing/2014/main" id="{8DA7A350-9B83-4DD4-84E1-BC8CF9303D8E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552651" y="1977346"/>
              <a:ext cx="3627472" cy="280241"/>
            </a:xfrm>
            <a:prstGeom prst="rect">
              <a:avLst/>
            </a:prstGeom>
            <a:noFill/>
            <a:ln w="317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anchor="ctr"/>
            <a:lstStyle/>
            <a:p>
              <a:pPr algn="ctr">
                <a:defRPr/>
              </a:pPr>
              <a:r>
                <a:rPr lang="ko-KR" altLang="en-US" sz="1400" b="1" spc="-200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n-ea"/>
                </a:rPr>
                <a:t>데이터 입수를 위한 담당자 미팅의 어려움</a:t>
              </a:r>
            </a:p>
          </p:txBody>
        </p:sp>
      </p:grpSp>
      <p:sp>
        <p:nvSpPr>
          <p:cNvPr id="18" name="직사각형 17"/>
          <p:cNvSpPr/>
          <p:nvPr/>
        </p:nvSpPr>
        <p:spPr>
          <a:xfrm flipH="1">
            <a:off x="5290974" y="2458819"/>
            <a:ext cx="3165019" cy="1030808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 w="3175" cap="flat" cmpd="sng" algn="ctr">
            <a:noFill/>
            <a:prstDash val="solid"/>
          </a:ln>
          <a:effectLst/>
        </p:spPr>
        <p:txBody>
          <a:bodyPr wrap="square" lIns="36000" tIns="612000" rIns="36000" bIns="36000" rtlCol="0" anchor="t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200" kern="0" dirty="0" err="1">
              <a:ln>
                <a:solidFill>
                  <a:prstClr val="white">
                    <a:lumMod val="65000"/>
                    <a:alpha val="0"/>
                  </a:prst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-웹윤고딕140" panose="02030504000101010101" pitchFamily="18" charset="-127"/>
              <a:ea typeface="-웹윤고딕140" panose="02030504000101010101" pitchFamily="18" charset="-127"/>
            </a:endParaRPr>
          </a:p>
        </p:txBody>
      </p:sp>
      <p:sp>
        <p:nvSpPr>
          <p:cNvPr id="19" name="양쪽 모서리가 둥근 사각형 18"/>
          <p:cNvSpPr/>
          <p:nvPr/>
        </p:nvSpPr>
        <p:spPr>
          <a:xfrm>
            <a:off x="5293460" y="2108758"/>
            <a:ext cx="3162535" cy="341033"/>
          </a:xfrm>
          <a:prstGeom prst="round2SameRect">
            <a:avLst>
              <a:gd name="adj1" fmla="val 29852"/>
              <a:gd name="adj2" fmla="val 0"/>
            </a:avLst>
          </a:prstGeom>
          <a:solidFill>
            <a:srgbClr val="00A1FA"/>
          </a:solidFill>
          <a:ln w="3175" cap="flat" cmpd="sng" algn="ctr">
            <a:noFill/>
            <a:prstDash val="solid"/>
          </a:ln>
          <a:effectLst/>
        </p:spPr>
        <p:txBody>
          <a:bodyPr wrap="square" lIns="36000" tIns="36000" rIns="36000" bIns="36000" rtlCol="0" anchor="ctr"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endParaRPr kumimoji="0" lang="ko-KR" altLang="en-US" sz="1800" kern="0" dirty="0" err="1">
              <a:solidFill>
                <a:prstClr val="white"/>
              </a:solidFill>
              <a:latin typeface="-웹윤고딕140" panose="02030504000101010101" pitchFamily="18" charset="-127"/>
              <a:ea typeface="-웹윤고딕140" panose="02030504000101010101" pitchFamily="18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5364083" y="2516951"/>
            <a:ext cx="3004888" cy="8674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38110" indent="-138110" latinLnBrk="0">
              <a:spcAft>
                <a:spcPts val="500"/>
              </a:spcAft>
              <a:buClr>
                <a:schemeClr val="tx1">
                  <a:lumMod val="75000"/>
                  <a:lumOff val="25000"/>
                </a:schemeClr>
              </a:buClr>
              <a:buSzPct val="80000"/>
              <a:buFont typeface="Wingdings" panose="05000000000000000000" pitchFamily="2" charset="2"/>
              <a:buChar char="ü"/>
              <a:defRPr/>
            </a:pPr>
            <a:r>
              <a:rPr lang="ko-KR" altLang="en-US" sz="1051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특정 도메인에 대한 비즈니스 </a:t>
            </a:r>
            <a:r>
              <a:rPr lang="ko-KR" altLang="en-US" sz="1051" b="1" spc="-100" dirty="0" err="1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로직</a:t>
            </a:r>
            <a:r>
              <a:rPr lang="ko-KR" altLang="en-US" sz="1051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 이해가 필요함</a:t>
            </a:r>
          </a:p>
          <a:p>
            <a:pPr marL="138110" indent="-138110" latinLnBrk="0">
              <a:spcAft>
                <a:spcPts val="500"/>
              </a:spcAft>
              <a:buClr>
                <a:schemeClr val="tx1">
                  <a:lumMod val="75000"/>
                  <a:lumOff val="25000"/>
                </a:schemeClr>
              </a:buClr>
              <a:buSzPct val="80000"/>
              <a:buFont typeface="Wingdings" panose="05000000000000000000" pitchFamily="2" charset="2"/>
              <a:buChar char="ü"/>
              <a:defRPr/>
            </a:pPr>
            <a:r>
              <a:rPr lang="ko-KR" altLang="en-US" sz="1051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큰 시스템의 경우 </a:t>
            </a:r>
            <a:r>
              <a:rPr lang="en-US" altLang="ko-KR" sz="1051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1~2</a:t>
            </a:r>
            <a:r>
              <a:rPr lang="ko-KR" altLang="en-US" sz="1051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명의 현업으로 파악이 안될 수 있음</a:t>
            </a:r>
          </a:p>
          <a:p>
            <a:pPr marL="138110" indent="-138110" latinLnBrk="0">
              <a:spcAft>
                <a:spcPts val="500"/>
              </a:spcAft>
              <a:buClr>
                <a:schemeClr val="tx1">
                  <a:lumMod val="75000"/>
                  <a:lumOff val="25000"/>
                </a:schemeClr>
              </a:buClr>
              <a:buSzPct val="80000"/>
              <a:buFont typeface="Wingdings" panose="05000000000000000000" pitchFamily="2" charset="2"/>
              <a:buChar char="ü"/>
              <a:defRPr/>
            </a:pPr>
            <a:r>
              <a:rPr lang="ko-KR" altLang="en-US" sz="1051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업무와 관련된 모든 사람의 인터뷰 필요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599471" y="2200278"/>
            <a:ext cx="2524892" cy="1661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>
              <a:lnSpc>
                <a:spcPct val="90000"/>
              </a:lnSpc>
              <a:buSzPct val="80000"/>
            </a:pPr>
            <a:r>
              <a:rPr lang="ko-KR" altLang="en-US" sz="12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현업 인터뷰</a:t>
            </a:r>
          </a:p>
        </p:txBody>
      </p:sp>
      <p:sp>
        <p:nvSpPr>
          <p:cNvPr id="24" name="직사각형 23"/>
          <p:cNvSpPr/>
          <p:nvPr/>
        </p:nvSpPr>
        <p:spPr>
          <a:xfrm flipH="1">
            <a:off x="5288490" y="4035754"/>
            <a:ext cx="3165019" cy="2163835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 w="3175" cap="flat" cmpd="sng" algn="ctr">
            <a:noFill/>
            <a:prstDash val="solid"/>
          </a:ln>
          <a:effectLst/>
        </p:spPr>
        <p:txBody>
          <a:bodyPr wrap="square" lIns="36000" tIns="612000" rIns="36000" bIns="36000" rtlCol="0" anchor="t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200" kern="0" dirty="0" err="1">
              <a:ln>
                <a:solidFill>
                  <a:prstClr val="white">
                    <a:lumMod val="65000"/>
                    <a:alpha val="0"/>
                  </a:prst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-웹윤고딕140" panose="02030504000101010101" pitchFamily="18" charset="-127"/>
              <a:ea typeface="-웹윤고딕140" panose="02030504000101010101" pitchFamily="18" charset="-127"/>
            </a:endParaRPr>
          </a:p>
        </p:txBody>
      </p:sp>
      <p:sp>
        <p:nvSpPr>
          <p:cNvPr id="25" name="양쪽 모서리가 둥근 사각형 24"/>
          <p:cNvSpPr/>
          <p:nvPr/>
        </p:nvSpPr>
        <p:spPr>
          <a:xfrm>
            <a:off x="5290975" y="3685691"/>
            <a:ext cx="3162535" cy="341033"/>
          </a:xfrm>
          <a:prstGeom prst="round2SameRect">
            <a:avLst>
              <a:gd name="adj1" fmla="val 29852"/>
              <a:gd name="adj2" fmla="val 0"/>
            </a:avLst>
          </a:prstGeom>
          <a:solidFill>
            <a:srgbClr val="0070C0"/>
          </a:solidFill>
          <a:ln w="3175" cap="flat" cmpd="sng" algn="ctr">
            <a:noFill/>
            <a:prstDash val="solid"/>
          </a:ln>
          <a:effectLst/>
        </p:spPr>
        <p:txBody>
          <a:bodyPr wrap="square" lIns="36000" tIns="36000" rIns="36000" bIns="36000" rtlCol="0" anchor="ctr"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endParaRPr kumimoji="0" lang="ko-KR" altLang="en-US" sz="1800" kern="0" dirty="0" err="1">
              <a:solidFill>
                <a:prstClr val="white"/>
              </a:solidFill>
              <a:latin typeface="-웹윤고딕140" panose="02030504000101010101" pitchFamily="18" charset="-127"/>
              <a:ea typeface="-웹윤고딕140" panose="02030504000101010101" pitchFamily="18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5361599" y="4093884"/>
            <a:ext cx="3004888" cy="20300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38110" indent="-138110" latinLnBrk="0">
              <a:spcAft>
                <a:spcPts val="500"/>
              </a:spcAft>
              <a:buClr>
                <a:schemeClr val="tx1">
                  <a:lumMod val="75000"/>
                  <a:lumOff val="25000"/>
                </a:schemeClr>
              </a:buClr>
              <a:buSzPct val="80000"/>
              <a:buFont typeface="Wingdings" panose="05000000000000000000" pitchFamily="2" charset="2"/>
              <a:buChar char="ü"/>
              <a:defRPr/>
            </a:pPr>
            <a:r>
              <a:rPr lang="ko-KR" altLang="en-US" sz="1051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물리적으로 떨어져있는 경우 담당자 미팅이 매우 어려움</a:t>
            </a:r>
          </a:p>
          <a:p>
            <a:pPr marL="138110" indent="-138110" latinLnBrk="0">
              <a:spcAft>
                <a:spcPts val="500"/>
              </a:spcAft>
              <a:buClr>
                <a:schemeClr val="tx1">
                  <a:lumMod val="75000"/>
                  <a:lumOff val="25000"/>
                </a:schemeClr>
              </a:buClr>
              <a:buSzPct val="80000"/>
              <a:buFont typeface="Wingdings" panose="05000000000000000000" pitchFamily="2" charset="2"/>
              <a:buChar char="ü"/>
              <a:defRPr/>
            </a:pPr>
            <a:r>
              <a:rPr lang="ko-KR" altLang="en-US" sz="1051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비즈니스 </a:t>
            </a:r>
            <a:r>
              <a:rPr lang="ko-KR" altLang="en-US" sz="1051" b="1" spc="-100" dirty="0" err="1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로직이</a:t>
            </a:r>
            <a:r>
              <a:rPr lang="ko-KR" altLang="en-US" sz="1051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 완전히 파악되지 않으면 불필요한 미팅일 수 있음</a:t>
            </a:r>
          </a:p>
          <a:p>
            <a:pPr marL="138110" indent="-138110" latinLnBrk="0">
              <a:spcAft>
                <a:spcPts val="500"/>
              </a:spcAft>
              <a:buClr>
                <a:schemeClr val="tx1">
                  <a:lumMod val="75000"/>
                  <a:lumOff val="25000"/>
                </a:schemeClr>
              </a:buClr>
              <a:buSzPct val="80000"/>
              <a:buFont typeface="Wingdings" panose="05000000000000000000" pitchFamily="2" charset="2"/>
              <a:buChar char="ü"/>
              <a:defRPr/>
            </a:pPr>
            <a:r>
              <a:rPr lang="ko-KR" altLang="en-US" sz="1051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따라서 비즈니스 </a:t>
            </a:r>
            <a:r>
              <a:rPr lang="ko-KR" altLang="en-US" sz="1051" b="1" spc="-100" dirty="0" err="1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로직</a:t>
            </a:r>
            <a:r>
              <a:rPr lang="ko-KR" altLang="en-US" sz="1051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 이해가 </a:t>
            </a:r>
            <a:r>
              <a:rPr lang="ko-KR" altLang="en-US" sz="1051" b="1" spc="-100" dirty="0" err="1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선행되야</a:t>
            </a:r>
            <a:r>
              <a:rPr lang="ko-KR" altLang="en-US" sz="1051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 함</a:t>
            </a:r>
          </a:p>
          <a:p>
            <a:pPr marL="138110" indent="-138110" latinLnBrk="0">
              <a:spcAft>
                <a:spcPts val="500"/>
              </a:spcAft>
              <a:buClr>
                <a:schemeClr val="tx1">
                  <a:lumMod val="75000"/>
                  <a:lumOff val="25000"/>
                </a:schemeClr>
              </a:buClr>
              <a:buSzPct val="80000"/>
              <a:buFont typeface="Wingdings" panose="05000000000000000000" pitchFamily="2" charset="2"/>
              <a:buChar char="ü"/>
              <a:defRPr/>
            </a:pPr>
            <a:r>
              <a:rPr lang="ko-KR" altLang="en-US" sz="1051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용어에 대한 정의도 필요</a:t>
            </a:r>
          </a:p>
          <a:p>
            <a:pPr marL="138110" indent="-138110" latinLnBrk="0">
              <a:spcAft>
                <a:spcPts val="500"/>
              </a:spcAft>
              <a:buClr>
                <a:schemeClr val="tx1">
                  <a:lumMod val="75000"/>
                  <a:lumOff val="25000"/>
                </a:schemeClr>
              </a:buClr>
              <a:buSzPct val="80000"/>
              <a:buFont typeface="Wingdings" panose="05000000000000000000" pitchFamily="2" charset="2"/>
              <a:buChar char="ü"/>
              <a:defRPr/>
            </a:pPr>
            <a:r>
              <a:rPr lang="ko-KR" altLang="en-US" sz="1051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테이블 정보를 주기 전까지 필요한 데이터를 파악하고 요청할 수 없음</a:t>
            </a:r>
          </a:p>
          <a:p>
            <a:pPr marL="138110" indent="-138110" latinLnBrk="0">
              <a:spcAft>
                <a:spcPts val="500"/>
              </a:spcAft>
              <a:buClr>
                <a:schemeClr val="tx1">
                  <a:lumMod val="75000"/>
                  <a:lumOff val="25000"/>
                </a:schemeClr>
              </a:buClr>
              <a:buSzPct val="80000"/>
              <a:buFont typeface="Wingdings" panose="05000000000000000000" pitchFamily="2" charset="2"/>
              <a:buChar char="ü"/>
              <a:defRPr/>
            </a:pPr>
            <a:r>
              <a:rPr lang="ko-KR" altLang="en-US" sz="1051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그러나 보안상의 이유로 테이블 정보를 받기 어려움</a:t>
            </a:r>
            <a:r>
              <a:rPr lang="en-US" altLang="ko-KR" sz="1051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!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596986" y="3786836"/>
            <a:ext cx="2524892" cy="1661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>
              <a:lnSpc>
                <a:spcPct val="90000"/>
              </a:lnSpc>
              <a:buSzPct val="80000"/>
            </a:pPr>
            <a:r>
              <a:rPr lang="ko-KR" altLang="en-US" sz="12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현업 미팅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31" r="1024"/>
          <a:stretch/>
        </p:blipFill>
        <p:spPr>
          <a:xfrm>
            <a:off x="693019" y="2108758"/>
            <a:ext cx="4417996" cy="4090833"/>
          </a:xfrm>
          <a:prstGeom prst="rect">
            <a:avLst/>
          </a:prstGeom>
        </p:spPr>
      </p:pic>
      <p:sp>
        <p:nvSpPr>
          <p:cNvPr id="29" name="직사각형 28"/>
          <p:cNvSpPr/>
          <p:nvPr/>
        </p:nvSpPr>
        <p:spPr>
          <a:xfrm>
            <a:off x="396003" y="187475"/>
            <a:ext cx="4219425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3000" b="1" spc="-200" smtClean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인공지능</a:t>
            </a:r>
            <a:r>
              <a:rPr lang="en-US" altLang="ko-KR" sz="3000" b="1" spc="-200" smtClean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3000" b="1" spc="-200" smtClean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빅데이터 </a:t>
            </a:r>
            <a:r>
              <a:rPr lang="en-US" altLang="ko-KR" sz="3000" b="1" spc="-200" smtClean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= </a:t>
            </a:r>
            <a:r>
              <a:rPr lang="ko-KR" altLang="en-US" sz="3000" b="1" spc="-200" smtClean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돈</a:t>
            </a:r>
            <a:r>
              <a:rPr lang="en-US" altLang="ko-KR" sz="3000" b="1" spc="-200" smtClean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endParaRPr kumimoji="0" lang="ko-KR" altLang="en-US" sz="3000" b="1" spc="-200" dirty="0">
              <a:ln>
                <a:solidFill>
                  <a:prstClr val="black">
                    <a:lumMod val="65000"/>
                    <a:lumOff val="35000"/>
                    <a:alpha val="0"/>
                  </a:prst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lang="ja-JP" altLang="en-US" smtClean="0"/>
              <a:pPr/>
              <a:t>20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357562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그림 2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4167087"/>
            <a:ext cx="9144001" cy="2295113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396003" y="788625"/>
            <a:ext cx="7332457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kumimoji="0" lang="ko-KR" altLang="en-US" sz="3000" b="1" spc="-200" dirty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단계별 넘어야 할 고개 </a:t>
            </a:r>
            <a:r>
              <a:rPr kumimoji="0" lang="en-US" altLang="ko-KR" sz="3000" b="1" spc="-200" dirty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kumimoji="0" lang="ko-KR" altLang="en-US" sz="3000" b="1" spc="-200" dirty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데이터 발굴 및 정제</a:t>
            </a:r>
            <a:endParaRPr kumimoji="0" lang="ko-KR" altLang="en-US" sz="2400" b="1" spc="-200" dirty="0">
              <a:ln>
                <a:solidFill>
                  <a:prstClr val="black">
                    <a:lumMod val="65000"/>
                    <a:lumOff val="35000"/>
                    <a:alpha val="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3" name="그룹 11"/>
          <p:cNvGrpSpPr/>
          <p:nvPr/>
        </p:nvGrpSpPr>
        <p:grpSpPr>
          <a:xfrm>
            <a:off x="688010" y="1426443"/>
            <a:ext cx="7765499" cy="389431"/>
            <a:chOff x="552651" y="1958300"/>
            <a:chExt cx="3627473" cy="299287"/>
          </a:xfrm>
        </p:grpSpPr>
        <p:grpSp>
          <p:nvGrpSpPr>
            <p:cNvPr id="4" name="그룹 151">
              <a:extLst>
                <a:ext uri="{FF2B5EF4-FFF2-40B4-BE49-F238E27FC236}">
                  <a16:creationId xmlns:a16="http://schemas.microsoft.com/office/drawing/2014/main" id="{D28424D5-97EB-492E-9F1F-16E9C65F840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52651" y="1958300"/>
              <a:ext cx="3627473" cy="285598"/>
              <a:chOff x="827130" y="4246912"/>
              <a:chExt cx="1519200" cy="468000"/>
            </a:xfrm>
          </p:grpSpPr>
          <p:grpSp>
            <p:nvGrpSpPr>
              <p:cNvPr id="5" name="그룹 152">
                <a:extLst>
                  <a:ext uri="{FF2B5EF4-FFF2-40B4-BE49-F238E27FC236}">
                    <a16:creationId xmlns:a16="http://schemas.microsoft.com/office/drawing/2014/main" id="{888364D5-5782-4640-9C90-52BA2C7FB18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27130" y="4246912"/>
                <a:ext cx="1519200" cy="468000"/>
                <a:chOff x="815256" y="4120737"/>
                <a:chExt cx="1516315" cy="468000"/>
              </a:xfrm>
            </p:grpSpPr>
            <p:sp>
              <p:nvSpPr>
                <p:cNvPr id="10" name="모서리가 둥근 직사각형 116">
                  <a:extLst>
                    <a:ext uri="{FF2B5EF4-FFF2-40B4-BE49-F238E27FC236}">
                      <a16:creationId xmlns:a16="http://schemas.microsoft.com/office/drawing/2014/main" id="{74005918-A2F1-4775-868B-390C0D28B7FA}"/>
                    </a:ext>
                  </a:extLst>
                </p:cNvPr>
                <p:cNvSpPr/>
                <p:nvPr/>
              </p:nvSpPr>
              <p:spPr>
                <a:xfrm>
                  <a:off x="815256" y="4120737"/>
                  <a:ext cx="1516315" cy="468000"/>
                </a:xfrm>
                <a:prstGeom prst="roundRect">
                  <a:avLst>
                    <a:gd name="adj" fmla="val 6438"/>
                  </a:avLst>
                </a:prstGeom>
                <a:solidFill>
                  <a:srgbClr val="61933B"/>
                </a:solidFill>
                <a:ln w="571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 sz="1847" dirty="0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6" name="그룹 375">
                  <a:extLst>
                    <a:ext uri="{FF2B5EF4-FFF2-40B4-BE49-F238E27FC236}">
                      <a16:creationId xmlns:a16="http://schemas.microsoft.com/office/drawing/2014/main" id="{79D9AA45-0E37-4E8F-861C-F62E65B7DFE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37932" y="4142086"/>
                  <a:ext cx="1484388" cy="432313"/>
                  <a:chOff x="635219" y="1755723"/>
                  <a:chExt cx="1240549" cy="432313"/>
                </a:xfrm>
              </p:grpSpPr>
              <p:sp>
                <p:nvSpPr>
                  <p:cNvPr id="12" name="자유형 118">
                    <a:extLst>
                      <a:ext uri="{FF2B5EF4-FFF2-40B4-BE49-F238E27FC236}">
                        <a16:creationId xmlns:a16="http://schemas.microsoft.com/office/drawing/2014/main" id="{2662FE57-F70F-4392-A85D-9580C8DA37AC}"/>
                      </a:ext>
                    </a:extLst>
                  </p:cNvPr>
                  <p:cNvSpPr/>
                  <p:nvPr/>
                </p:nvSpPr>
                <p:spPr>
                  <a:xfrm>
                    <a:off x="638243" y="1755723"/>
                    <a:ext cx="1237525" cy="424119"/>
                  </a:xfrm>
                  <a:custGeom>
                    <a:avLst/>
                    <a:gdLst>
                      <a:gd name="connsiteX0" fmla="*/ 0 w 1279650"/>
                      <a:gd name="connsiteY0" fmla="*/ 0 h 309761"/>
                      <a:gd name="connsiteX1" fmla="*/ 1279650 w 1279650"/>
                      <a:gd name="connsiteY1" fmla="*/ 0 h 309761"/>
                      <a:gd name="connsiteX2" fmla="*/ 1279650 w 1279650"/>
                      <a:gd name="connsiteY2" fmla="*/ 309761 h 309761"/>
                      <a:gd name="connsiteX3" fmla="*/ 0 w 1279650"/>
                      <a:gd name="connsiteY3" fmla="*/ 309761 h 309761"/>
                      <a:gd name="connsiteX4" fmla="*/ 0 w 1279650"/>
                      <a:gd name="connsiteY4" fmla="*/ 0 h 309761"/>
                      <a:gd name="connsiteX0" fmla="*/ 0 w 1279650"/>
                      <a:gd name="connsiteY0" fmla="*/ 0 h 309761"/>
                      <a:gd name="connsiteX1" fmla="*/ 1279650 w 1279650"/>
                      <a:gd name="connsiteY1" fmla="*/ 0 h 309761"/>
                      <a:gd name="connsiteX2" fmla="*/ 346473 w 1279650"/>
                      <a:gd name="connsiteY2" fmla="*/ 91108 h 309761"/>
                      <a:gd name="connsiteX3" fmla="*/ 0 w 1279650"/>
                      <a:gd name="connsiteY3" fmla="*/ 309761 h 309761"/>
                      <a:gd name="connsiteX4" fmla="*/ 0 w 1279650"/>
                      <a:gd name="connsiteY4" fmla="*/ 0 h 309761"/>
                      <a:gd name="connsiteX0" fmla="*/ 0 w 1279650"/>
                      <a:gd name="connsiteY0" fmla="*/ 0 h 309761"/>
                      <a:gd name="connsiteX1" fmla="*/ 1279650 w 1279650"/>
                      <a:gd name="connsiteY1" fmla="*/ 0 h 309761"/>
                      <a:gd name="connsiteX2" fmla="*/ 346473 w 1279650"/>
                      <a:gd name="connsiteY2" fmla="*/ 91108 h 309761"/>
                      <a:gd name="connsiteX3" fmla="*/ 0 w 1279650"/>
                      <a:gd name="connsiteY3" fmla="*/ 309761 h 309761"/>
                      <a:gd name="connsiteX4" fmla="*/ 0 w 1279650"/>
                      <a:gd name="connsiteY4" fmla="*/ 0 h 309761"/>
                      <a:gd name="connsiteX0" fmla="*/ 0 w 1279650"/>
                      <a:gd name="connsiteY0" fmla="*/ 0 h 309761"/>
                      <a:gd name="connsiteX1" fmla="*/ 1279650 w 1279650"/>
                      <a:gd name="connsiteY1" fmla="*/ 0 h 309761"/>
                      <a:gd name="connsiteX2" fmla="*/ 320825 w 1279650"/>
                      <a:gd name="connsiteY2" fmla="*/ 145629 h 309761"/>
                      <a:gd name="connsiteX3" fmla="*/ 0 w 1279650"/>
                      <a:gd name="connsiteY3" fmla="*/ 309761 h 309761"/>
                      <a:gd name="connsiteX4" fmla="*/ 0 w 1279650"/>
                      <a:gd name="connsiteY4" fmla="*/ 0 h 309761"/>
                      <a:gd name="connsiteX0" fmla="*/ 0 w 1279650"/>
                      <a:gd name="connsiteY0" fmla="*/ 0 h 309761"/>
                      <a:gd name="connsiteX1" fmla="*/ 1279650 w 1279650"/>
                      <a:gd name="connsiteY1" fmla="*/ 0 h 309761"/>
                      <a:gd name="connsiteX2" fmla="*/ 320825 w 1279650"/>
                      <a:gd name="connsiteY2" fmla="*/ 145629 h 309761"/>
                      <a:gd name="connsiteX3" fmla="*/ 0 w 1279650"/>
                      <a:gd name="connsiteY3" fmla="*/ 309761 h 309761"/>
                      <a:gd name="connsiteX4" fmla="*/ 0 w 1279650"/>
                      <a:gd name="connsiteY4" fmla="*/ 0 h 309761"/>
                      <a:gd name="connsiteX0" fmla="*/ 0 w 1279650"/>
                      <a:gd name="connsiteY0" fmla="*/ 0 h 309761"/>
                      <a:gd name="connsiteX1" fmla="*/ 1279650 w 1279650"/>
                      <a:gd name="connsiteY1" fmla="*/ 0 h 309761"/>
                      <a:gd name="connsiteX2" fmla="*/ 335769 w 1279650"/>
                      <a:gd name="connsiteY2" fmla="*/ 154879 h 309761"/>
                      <a:gd name="connsiteX3" fmla="*/ 0 w 1279650"/>
                      <a:gd name="connsiteY3" fmla="*/ 309761 h 309761"/>
                      <a:gd name="connsiteX4" fmla="*/ 0 w 1279650"/>
                      <a:gd name="connsiteY4" fmla="*/ 0 h 309761"/>
                      <a:gd name="connsiteX0" fmla="*/ 0 w 1279650"/>
                      <a:gd name="connsiteY0" fmla="*/ 0 h 309761"/>
                      <a:gd name="connsiteX1" fmla="*/ 1279650 w 1279650"/>
                      <a:gd name="connsiteY1" fmla="*/ 0 h 309761"/>
                      <a:gd name="connsiteX2" fmla="*/ 335769 w 1279650"/>
                      <a:gd name="connsiteY2" fmla="*/ 154879 h 309761"/>
                      <a:gd name="connsiteX3" fmla="*/ 0 w 1279650"/>
                      <a:gd name="connsiteY3" fmla="*/ 309761 h 309761"/>
                      <a:gd name="connsiteX4" fmla="*/ 0 w 1279650"/>
                      <a:gd name="connsiteY4" fmla="*/ 0 h 309761"/>
                      <a:gd name="connsiteX0" fmla="*/ 0 w 1279650"/>
                      <a:gd name="connsiteY0" fmla="*/ 0 h 309761"/>
                      <a:gd name="connsiteX1" fmla="*/ 1279650 w 1279650"/>
                      <a:gd name="connsiteY1" fmla="*/ 0 h 309761"/>
                      <a:gd name="connsiteX2" fmla="*/ 335769 w 1279650"/>
                      <a:gd name="connsiteY2" fmla="*/ 154879 h 309761"/>
                      <a:gd name="connsiteX3" fmla="*/ 0 w 1279650"/>
                      <a:gd name="connsiteY3" fmla="*/ 309761 h 309761"/>
                      <a:gd name="connsiteX4" fmla="*/ 0 w 1279650"/>
                      <a:gd name="connsiteY4" fmla="*/ 0 h 309761"/>
                      <a:gd name="connsiteX0" fmla="*/ 0 w 1279650"/>
                      <a:gd name="connsiteY0" fmla="*/ 0 h 309761"/>
                      <a:gd name="connsiteX1" fmla="*/ 1279650 w 1279650"/>
                      <a:gd name="connsiteY1" fmla="*/ 0 h 309761"/>
                      <a:gd name="connsiteX2" fmla="*/ 335769 w 1279650"/>
                      <a:gd name="connsiteY2" fmla="*/ 154879 h 309761"/>
                      <a:gd name="connsiteX3" fmla="*/ 0 w 1279650"/>
                      <a:gd name="connsiteY3" fmla="*/ 309761 h 309761"/>
                      <a:gd name="connsiteX4" fmla="*/ 0 w 1279650"/>
                      <a:gd name="connsiteY4" fmla="*/ 0 h 309761"/>
                      <a:gd name="connsiteX0" fmla="*/ 0 w 1279650"/>
                      <a:gd name="connsiteY0" fmla="*/ 0 h 309761"/>
                      <a:gd name="connsiteX1" fmla="*/ 1279650 w 1279650"/>
                      <a:gd name="connsiteY1" fmla="*/ 0 h 309761"/>
                      <a:gd name="connsiteX2" fmla="*/ 382797 w 1279650"/>
                      <a:gd name="connsiteY2" fmla="*/ 126697 h 309761"/>
                      <a:gd name="connsiteX3" fmla="*/ 0 w 1279650"/>
                      <a:gd name="connsiteY3" fmla="*/ 309761 h 309761"/>
                      <a:gd name="connsiteX4" fmla="*/ 0 w 1279650"/>
                      <a:gd name="connsiteY4" fmla="*/ 0 h 309761"/>
                      <a:gd name="connsiteX0" fmla="*/ 0 w 1279650"/>
                      <a:gd name="connsiteY0" fmla="*/ 0 h 309761"/>
                      <a:gd name="connsiteX1" fmla="*/ 1279650 w 1279650"/>
                      <a:gd name="connsiteY1" fmla="*/ 0 h 309761"/>
                      <a:gd name="connsiteX2" fmla="*/ 382797 w 1279650"/>
                      <a:gd name="connsiteY2" fmla="*/ 126697 h 309761"/>
                      <a:gd name="connsiteX3" fmla="*/ 0 w 1279650"/>
                      <a:gd name="connsiteY3" fmla="*/ 309761 h 309761"/>
                      <a:gd name="connsiteX4" fmla="*/ 0 w 1279650"/>
                      <a:gd name="connsiteY4" fmla="*/ 0 h 309761"/>
                      <a:gd name="connsiteX0" fmla="*/ 0 w 1279650"/>
                      <a:gd name="connsiteY0" fmla="*/ 0 h 309761"/>
                      <a:gd name="connsiteX1" fmla="*/ 1279650 w 1279650"/>
                      <a:gd name="connsiteY1" fmla="*/ 0 h 309761"/>
                      <a:gd name="connsiteX2" fmla="*/ 382797 w 1279650"/>
                      <a:gd name="connsiteY2" fmla="*/ 126697 h 309761"/>
                      <a:gd name="connsiteX3" fmla="*/ 0 w 1279650"/>
                      <a:gd name="connsiteY3" fmla="*/ 309761 h 309761"/>
                      <a:gd name="connsiteX4" fmla="*/ 0 w 1279650"/>
                      <a:gd name="connsiteY4" fmla="*/ 0 h 309761"/>
                      <a:gd name="connsiteX0" fmla="*/ 0 w 1279650"/>
                      <a:gd name="connsiteY0" fmla="*/ 0 h 309761"/>
                      <a:gd name="connsiteX1" fmla="*/ 1279650 w 1279650"/>
                      <a:gd name="connsiteY1" fmla="*/ 0 h 309761"/>
                      <a:gd name="connsiteX2" fmla="*/ 382797 w 1279650"/>
                      <a:gd name="connsiteY2" fmla="*/ 126697 h 309761"/>
                      <a:gd name="connsiteX3" fmla="*/ 0 w 1279650"/>
                      <a:gd name="connsiteY3" fmla="*/ 309761 h 309761"/>
                      <a:gd name="connsiteX4" fmla="*/ 0 w 1279650"/>
                      <a:gd name="connsiteY4" fmla="*/ 0 h 309761"/>
                      <a:gd name="connsiteX0" fmla="*/ 0 w 1279650"/>
                      <a:gd name="connsiteY0" fmla="*/ 0 h 309761"/>
                      <a:gd name="connsiteX1" fmla="*/ 1279650 w 1279650"/>
                      <a:gd name="connsiteY1" fmla="*/ 0 h 309761"/>
                      <a:gd name="connsiteX2" fmla="*/ 382797 w 1279650"/>
                      <a:gd name="connsiteY2" fmla="*/ 126697 h 309761"/>
                      <a:gd name="connsiteX3" fmla="*/ 0 w 1279650"/>
                      <a:gd name="connsiteY3" fmla="*/ 309761 h 309761"/>
                      <a:gd name="connsiteX4" fmla="*/ 0 w 1279650"/>
                      <a:gd name="connsiteY4" fmla="*/ 0 h 3097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79650" h="309761">
                        <a:moveTo>
                          <a:pt x="0" y="0"/>
                        </a:moveTo>
                        <a:lnTo>
                          <a:pt x="1279650" y="0"/>
                        </a:lnTo>
                        <a:cubicBezTo>
                          <a:pt x="939716" y="33909"/>
                          <a:pt x="708338" y="38797"/>
                          <a:pt x="382797" y="126697"/>
                        </a:cubicBezTo>
                        <a:cubicBezTo>
                          <a:pt x="175721" y="179929"/>
                          <a:pt x="46660" y="283197"/>
                          <a:pt x="0" y="309761"/>
                        </a:cubicBezTo>
                        <a:lnTo>
                          <a:pt x="0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chemeClr val="bg1">
                          <a:alpha val="0"/>
                        </a:schemeClr>
                      </a:gs>
                      <a:gs pos="0">
                        <a:schemeClr val="bg1">
                          <a:alpha val="20000"/>
                        </a:schemeClr>
                      </a:gs>
                      <a:gs pos="100000">
                        <a:schemeClr val="bg1">
                          <a:alpha val="0"/>
                        </a:schemeClr>
                      </a:gs>
                    </a:gsLst>
                    <a:path path="circle">
                      <a:fillToRect t="100000" r="100000"/>
                    </a:path>
                    <a:tileRect l="-100000" b="-100000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ko-KR" altLang="en-US" sz="1015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3" name="모서리가 둥근 직사각형 119">
                    <a:extLst>
                      <a:ext uri="{FF2B5EF4-FFF2-40B4-BE49-F238E27FC236}">
                        <a16:creationId xmlns:a16="http://schemas.microsoft.com/office/drawing/2014/main" id="{38ED71C6-D0FE-42C0-8490-5980F4F35439}"/>
                      </a:ext>
                    </a:extLst>
                  </p:cNvPr>
                  <p:cNvSpPr/>
                  <p:nvPr/>
                </p:nvSpPr>
                <p:spPr>
                  <a:xfrm>
                    <a:off x="635219" y="1756036"/>
                    <a:ext cx="1231605" cy="432000"/>
                  </a:xfrm>
                  <a:prstGeom prst="roundRect">
                    <a:avLst>
                      <a:gd name="adj" fmla="val 4975"/>
                    </a:avLst>
                  </a:prstGeom>
                  <a:gradFill flip="none" rotWithShape="1">
                    <a:gsLst>
                      <a:gs pos="100000">
                        <a:schemeClr val="bg1">
                          <a:alpha val="30000"/>
                        </a:schemeClr>
                      </a:gs>
                      <a:gs pos="47000">
                        <a:schemeClr val="bg1">
                          <a:alpha val="5000"/>
                        </a:schemeClr>
                      </a:gs>
                      <a:gs pos="100000">
                        <a:schemeClr val="bg1">
                          <a:shade val="100000"/>
                          <a:satMod val="115000"/>
                          <a:alpha val="0"/>
                        </a:schemeClr>
                      </a:gs>
                    </a:gsLst>
                    <a:lin ang="8400000" scaled="0"/>
                    <a:tileRect/>
                  </a:gradFill>
                  <a:ln>
                    <a:noFill/>
                  </a:ln>
                  <a:effectLst/>
                  <a:scene3d>
                    <a:camera prst="orthographicFront"/>
                    <a:lightRig rig="flat" dir="t"/>
                  </a:scene3d>
                  <a:sp3d>
                    <a:bevelT w="19050" h="12700" prst="softRound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ko-KR" altLang="en-US" sz="1847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  <p:pic>
            <p:nvPicPr>
              <p:cNvPr id="9" name="그림 111" descr="Untitled-2.png">
                <a:extLst>
                  <a:ext uri="{FF2B5EF4-FFF2-40B4-BE49-F238E27FC236}">
                    <a16:creationId xmlns:a16="http://schemas.microsoft.com/office/drawing/2014/main" id="{8E81A366-2B50-4D98-B04D-CA42581514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992142" y="4260486"/>
                <a:ext cx="1077189" cy="36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sp>
          <p:nvSpPr>
            <p:cNvPr id="7" name="Rectangle 5">
              <a:extLst>
                <a:ext uri="{FF2B5EF4-FFF2-40B4-BE49-F238E27FC236}">
                  <a16:creationId xmlns:a16="http://schemas.microsoft.com/office/drawing/2014/main" id="{8DA7A350-9B83-4DD4-84E1-BC8CF9303D8E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552651" y="1977346"/>
              <a:ext cx="3627472" cy="280241"/>
            </a:xfrm>
            <a:prstGeom prst="rect">
              <a:avLst/>
            </a:prstGeom>
            <a:noFill/>
            <a:ln w="317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anchor="ctr"/>
            <a:lstStyle/>
            <a:p>
              <a:pPr algn="ctr">
                <a:defRPr/>
              </a:pPr>
              <a:r>
                <a:rPr lang="ko-KR" altLang="en-US" sz="1400" b="1" spc="-200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n-ea"/>
                </a:rPr>
                <a:t>기존 데이터 테이블의 해독 </a:t>
              </a:r>
              <a:r>
                <a:rPr lang="ko-KR" altLang="en-US" sz="1400" b="1" spc="-200" dirty="0" err="1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n-ea"/>
                </a:rPr>
                <a:t>난이성</a:t>
              </a:r>
              <a:r>
                <a:rPr lang="ko-KR" altLang="en-US" sz="1400" b="1" spc="-200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n-ea"/>
                </a:rPr>
                <a:t> 문제</a:t>
              </a:r>
            </a:p>
          </p:txBody>
        </p:sp>
      </p:grpSp>
      <p:grpSp>
        <p:nvGrpSpPr>
          <p:cNvPr id="8" name="그룹 2"/>
          <p:cNvGrpSpPr/>
          <p:nvPr/>
        </p:nvGrpSpPr>
        <p:grpSpPr>
          <a:xfrm>
            <a:off x="5290977" y="2102644"/>
            <a:ext cx="3165019" cy="2305731"/>
            <a:chOff x="5324862" y="1948638"/>
            <a:chExt cx="3165019" cy="2305729"/>
          </a:xfrm>
        </p:grpSpPr>
        <p:sp>
          <p:nvSpPr>
            <p:cNvPr id="18" name="직사각형 17"/>
            <p:cNvSpPr/>
            <p:nvPr/>
          </p:nvSpPr>
          <p:spPr>
            <a:xfrm flipH="1">
              <a:off x="5324862" y="2429941"/>
              <a:ext cx="3165018" cy="1824426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 w="3175" cap="flat" cmpd="sng" algn="ctr">
              <a:noFill/>
              <a:prstDash val="solid"/>
            </a:ln>
            <a:effectLst/>
          </p:spPr>
          <p:txBody>
            <a:bodyPr wrap="square" lIns="36000" tIns="612000" rIns="36000" bIns="36000" rtlCol="0" anchor="t"/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200" kern="0" dirty="0" err="1">
                <a:ln>
                  <a:solidFill>
                    <a:prstClr val="white">
                      <a:lumMod val="65000"/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-웹윤고딕140" panose="02030504000101010101" pitchFamily="18" charset="-127"/>
                <a:ea typeface="-웹윤고딕140" panose="02030504000101010101" pitchFamily="18" charset="-127"/>
              </a:endParaRPr>
            </a:p>
          </p:txBody>
        </p:sp>
        <p:sp>
          <p:nvSpPr>
            <p:cNvPr id="19" name="양쪽 모서리가 둥근 사각형 18"/>
            <p:cNvSpPr/>
            <p:nvPr/>
          </p:nvSpPr>
          <p:spPr>
            <a:xfrm>
              <a:off x="5327347" y="1948638"/>
              <a:ext cx="3162534" cy="472271"/>
            </a:xfrm>
            <a:prstGeom prst="round2SameRect">
              <a:avLst>
                <a:gd name="adj1" fmla="val 29852"/>
                <a:gd name="adj2" fmla="val 0"/>
              </a:avLst>
            </a:prstGeom>
            <a:solidFill>
              <a:srgbClr val="00A1FA"/>
            </a:solidFill>
            <a:ln w="3175" cap="flat" cmpd="sng" algn="ctr">
              <a:noFill/>
              <a:prstDash val="solid"/>
            </a:ln>
            <a:effectLst/>
          </p:spPr>
          <p:txBody>
            <a:bodyPr wrap="square" lIns="36000" tIns="36000" rIns="36000" bIns="36000" rtlCol="0" anchor="ctr">
              <a:scene3d>
                <a:camera prst="orthographicFront"/>
                <a:lightRig rig="threePt" dir="t"/>
              </a:scene3d>
              <a:sp3d>
                <a:bevelT w="1270" h="1270"/>
                <a:bevelB w="1270" h="1270"/>
              </a:sp3d>
            </a:bodyPr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</a:pPr>
              <a:endParaRPr kumimoji="0" lang="ko-KR" altLang="en-US" sz="1800" kern="0" dirty="0" err="1">
                <a:solidFill>
                  <a:prstClr val="white"/>
                </a:solidFill>
                <a:latin typeface="-웹윤고딕140" panose="02030504000101010101" pitchFamily="18" charset="-127"/>
                <a:ea typeface="-웹윤고딕140" panose="02030504000101010101" pitchFamily="18" charset="-127"/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5397971" y="2545821"/>
              <a:ext cx="3004888" cy="157478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38110" indent="-138110" latinLnBrk="0">
                <a:spcAft>
                  <a:spcPts val="500"/>
                </a:spcAft>
                <a:buClr>
                  <a:schemeClr val="tx1">
                    <a:lumMod val="75000"/>
                    <a:lumOff val="25000"/>
                  </a:schemeClr>
                </a:buClr>
                <a:buSzPct val="80000"/>
                <a:buFont typeface="Wingdings" panose="05000000000000000000" pitchFamily="2" charset="2"/>
                <a:buChar char="ü"/>
                <a:defRPr/>
              </a:pPr>
              <a:r>
                <a:rPr lang="ko-KR" altLang="en-US" sz="1100" b="1" spc="-100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ea typeface="+mn-ea"/>
                </a:rPr>
                <a:t>현업 담당자는 비즈니스 </a:t>
              </a:r>
              <a:r>
                <a:rPr lang="ko-KR" altLang="en-US" sz="1100" b="1" spc="-100" dirty="0" err="1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ea typeface="+mn-ea"/>
                </a:rPr>
                <a:t>로직은</a:t>
              </a:r>
              <a:r>
                <a:rPr lang="ko-KR" altLang="en-US" sz="1100" b="1" spc="-100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ea typeface="+mn-ea"/>
                </a:rPr>
                <a:t> 완전히 이해하고 있지만 데이터베이스에 어떻게 저장되고 사용되는지 모름</a:t>
              </a:r>
            </a:p>
            <a:p>
              <a:pPr marL="138110" indent="-138110" latinLnBrk="0">
                <a:spcAft>
                  <a:spcPts val="500"/>
                </a:spcAft>
                <a:buClr>
                  <a:schemeClr val="tx1">
                    <a:lumMod val="75000"/>
                    <a:lumOff val="25000"/>
                  </a:schemeClr>
                </a:buClr>
                <a:buSzPct val="80000"/>
                <a:buFont typeface="Wingdings" panose="05000000000000000000" pitchFamily="2" charset="2"/>
                <a:buChar char="ü"/>
                <a:defRPr/>
              </a:pPr>
              <a:r>
                <a:rPr lang="ko-KR" altLang="en-US" sz="1100" b="1" spc="-100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ea typeface="+mn-ea"/>
                </a:rPr>
                <a:t>반면에 전산 담당자는 비즈니스 </a:t>
              </a:r>
              <a:r>
                <a:rPr lang="ko-KR" altLang="en-US" sz="1100" b="1" spc="-100" dirty="0" err="1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ea typeface="+mn-ea"/>
                </a:rPr>
                <a:t>로직을</a:t>
              </a:r>
              <a:r>
                <a:rPr lang="ko-KR" altLang="en-US" sz="1100" b="1" spc="-100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ea typeface="+mn-ea"/>
                </a:rPr>
                <a:t> 모르고 유지 보수 관점에서만 데이터를 다룸</a:t>
              </a:r>
            </a:p>
            <a:p>
              <a:pPr marL="138110" indent="-138110" latinLnBrk="0">
                <a:spcAft>
                  <a:spcPts val="500"/>
                </a:spcAft>
                <a:buClr>
                  <a:schemeClr val="tx1">
                    <a:lumMod val="75000"/>
                    <a:lumOff val="25000"/>
                  </a:schemeClr>
                </a:buClr>
                <a:buSzPct val="80000"/>
                <a:buFont typeface="Wingdings" panose="05000000000000000000" pitchFamily="2" charset="2"/>
                <a:buChar char="ü"/>
                <a:defRPr/>
              </a:pPr>
              <a:r>
                <a:rPr lang="ko-KR" altLang="en-US" sz="1100" b="1" spc="-100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ea typeface="+mn-ea"/>
                </a:rPr>
                <a:t>경험상 전산 담당자 중에서 비즈니스 </a:t>
              </a:r>
              <a:r>
                <a:rPr lang="ko-KR" altLang="en-US" sz="1100" b="1" spc="-100" dirty="0" err="1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ea typeface="+mn-ea"/>
                </a:rPr>
                <a:t>로직을</a:t>
              </a:r>
              <a:r>
                <a:rPr lang="ko-KR" altLang="en-US" sz="1100" b="1" spc="-100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ea typeface="+mn-ea"/>
                </a:rPr>
                <a:t> 아는 사람보다 현업 중에서 전산을 일부 이해하는 사람을 찾는 편이 더 도움이 됨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5633358" y="2020921"/>
              <a:ext cx="2524892" cy="332399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/>
            <a:p>
              <a:pPr algn="ctr">
                <a:lnSpc>
                  <a:spcPct val="90000"/>
                </a:lnSpc>
                <a:buSzPct val="80000"/>
              </a:pPr>
              <a:r>
                <a:rPr lang="ko-KR" altLang="en-US" sz="1200" b="1" spc="-100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n-ea"/>
                  <a:ea typeface="+mn-ea"/>
                </a:rPr>
                <a:t>현업 담당자와 전산 담당자 모두의 </a:t>
              </a:r>
              <a:r>
                <a:rPr lang="en-US" altLang="ko-KR" sz="1200" b="1" spc="-100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n-ea"/>
                  <a:ea typeface="+mn-ea"/>
                </a:rPr>
                <a:t/>
              </a:r>
              <a:br>
                <a:rPr lang="en-US" altLang="ko-KR" sz="1200" b="1" spc="-100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n-ea"/>
                  <a:ea typeface="+mn-ea"/>
                </a:rPr>
              </a:br>
              <a:r>
                <a:rPr lang="ko-KR" altLang="en-US" sz="1200" b="1" spc="-100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n-ea"/>
                  <a:ea typeface="+mn-ea"/>
                </a:rPr>
                <a:t>도움이 필요함</a:t>
              </a: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765"/>
          <a:stretch/>
        </p:blipFill>
        <p:spPr>
          <a:xfrm>
            <a:off x="732103" y="2102646"/>
            <a:ext cx="4369289" cy="4144153"/>
          </a:xfrm>
          <a:prstGeom prst="rect">
            <a:avLst/>
          </a:prstGeom>
        </p:spPr>
      </p:pic>
      <p:sp>
        <p:nvSpPr>
          <p:cNvPr id="24" name="직사각형 23"/>
          <p:cNvSpPr/>
          <p:nvPr/>
        </p:nvSpPr>
        <p:spPr>
          <a:xfrm>
            <a:off x="396003" y="187475"/>
            <a:ext cx="4219425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3000" b="1" spc="-200" smtClean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인공지능</a:t>
            </a:r>
            <a:r>
              <a:rPr lang="en-US" altLang="ko-KR" sz="3000" b="1" spc="-200" smtClean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3000" b="1" spc="-200" smtClean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빅데이터 </a:t>
            </a:r>
            <a:r>
              <a:rPr lang="en-US" altLang="ko-KR" sz="3000" b="1" spc="-200" smtClean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= </a:t>
            </a:r>
            <a:r>
              <a:rPr lang="ko-KR" altLang="en-US" sz="3000" b="1" spc="-200" smtClean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돈</a:t>
            </a:r>
            <a:r>
              <a:rPr lang="en-US" altLang="ko-KR" sz="3000" b="1" spc="-200" smtClean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endParaRPr kumimoji="0" lang="ko-KR" altLang="en-US" sz="3000" b="1" spc="-200" dirty="0">
              <a:ln>
                <a:solidFill>
                  <a:prstClr val="black">
                    <a:lumMod val="65000"/>
                    <a:lumOff val="35000"/>
                    <a:alpha val="0"/>
                  </a:prst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lang="ja-JP" altLang="en-US" smtClean="0"/>
              <a:pPr/>
              <a:t>21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0476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그림 2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4167087"/>
            <a:ext cx="9144001" cy="2295113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396003" y="798149"/>
            <a:ext cx="7332457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kumimoji="0" lang="ko-KR" altLang="en-US" sz="3000" b="1" spc="-200" dirty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단계별 넘어야 할 고개 </a:t>
            </a:r>
            <a:r>
              <a:rPr kumimoji="0" lang="en-US" altLang="ko-KR" sz="3000" b="1" spc="-200" dirty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kumimoji="0" lang="ko-KR" altLang="en-US" sz="3000" b="1" spc="-200" dirty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데이터 발굴 및 정제</a:t>
            </a:r>
            <a:endParaRPr kumimoji="0" lang="ko-KR" altLang="en-US" sz="2400" b="1" spc="-200" dirty="0">
              <a:ln>
                <a:solidFill>
                  <a:prstClr val="black">
                    <a:lumMod val="65000"/>
                    <a:lumOff val="35000"/>
                    <a:alpha val="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" name="그룹 11"/>
          <p:cNvGrpSpPr/>
          <p:nvPr/>
        </p:nvGrpSpPr>
        <p:grpSpPr>
          <a:xfrm>
            <a:off x="688010" y="1426443"/>
            <a:ext cx="7765499" cy="389431"/>
            <a:chOff x="552651" y="1958300"/>
            <a:chExt cx="3627473" cy="299287"/>
          </a:xfrm>
        </p:grpSpPr>
        <p:grpSp>
          <p:nvGrpSpPr>
            <p:cNvPr id="3" name="그룹 151">
              <a:extLst>
                <a:ext uri="{FF2B5EF4-FFF2-40B4-BE49-F238E27FC236}">
                  <a16:creationId xmlns:a16="http://schemas.microsoft.com/office/drawing/2014/main" id="{D28424D5-97EB-492E-9F1F-16E9C65F840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52651" y="1958300"/>
              <a:ext cx="3627473" cy="285598"/>
              <a:chOff x="827130" y="4246912"/>
              <a:chExt cx="1519200" cy="468000"/>
            </a:xfrm>
          </p:grpSpPr>
          <p:grpSp>
            <p:nvGrpSpPr>
              <p:cNvPr id="4" name="그룹 152">
                <a:extLst>
                  <a:ext uri="{FF2B5EF4-FFF2-40B4-BE49-F238E27FC236}">
                    <a16:creationId xmlns:a16="http://schemas.microsoft.com/office/drawing/2014/main" id="{888364D5-5782-4640-9C90-52BA2C7FB18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27130" y="4246912"/>
                <a:ext cx="1519200" cy="468000"/>
                <a:chOff x="815256" y="4120737"/>
                <a:chExt cx="1516315" cy="468000"/>
              </a:xfrm>
            </p:grpSpPr>
            <p:sp>
              <p:nvSpPr>
                <p:cNvPr id="10" name="모서리가 둥근 직사각형 116">
                  <a:extLst>
                    <a:ext uri="{FF2B5EF4-FFF2-40B4-BE49-F238E27FC236}">
                      <a16:creationId xmlns:a16="http://schemas.microsoft.com/office/drawing/2014/main" id="{74005918-A2F1-4775-868B-390C0D28B7FA}"/>
                    </a:ext>
                  </a:extLst>
                </p:cNvPr>
                <p:cNvSpPr/>
                <p:nvPr/>
              </p:nvSpPr>
              <p:spPr>
                <a:xfrm>
                  <a:off x="815256" y="4120737"/>
                  <a:ext cx="1516315" cy="468000"/>
                </a:xfrm>
                <a:prstGeom prst="roundRect">
                  <a:avLst>
                    <a:gd name="adj" fmla="val 6438"/>
                  </a:avLst>
                </a:prstGeom>
                <a:solidFill>
                  <a:srgbClr val="61933B"/>
                </a:solidFill>
                <a:ln w="571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 sz="1847" dirty="0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5" name="그룹 375">
                  <a:extLst>
                    <a:ext uri="{FF2B5EF4-FFF2-40B4-BE49-F238E27FC236}">
                      <a16:creationId xmlns:a16="http://schemas.microsoft.com/office/drawing/2014/main" id="{79D9AA45-0E37-4E8F-861C-F62E65B7DFE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37932" y="4142086"/>
                  <a:ext cx="1484388" cy="432313"/>
                  <a:chOff x="635219" y="1755723"/>
                  <a:chExt cx="1240549" cy="432313"/>
                </a:xfrm>
              </p:grpSpPr>
              <p:sp>
                <p:nvSpPr>
                  <p:cNvPr id="12" name="자유형 118">
                    <a:extLst>
                      <a:ext uri="{FF2B5EF4-FFF2-40B4-BE49-F238E27FC236}">
                        <a16:creationId xmlns:a16="http://schemas.microsoft.com/office/drawing/2014/main" id="{2662FE57-F70F-4392-A85D-9580C8DA37AC}"/>
                      </a:ext>
                    </a:extLst>
                  </p:cNvPr>
                  <p:cNvSpPr/>
                  <p:nvPr/>
                </p:nvSpPr>
                <p:spPr>
                  <a:xfrm>
                    <a:off x="638243" y="1755723"/>
                    <a:ext cx="1237525" cy="424119"/>
                  </a:xfrm>
                  <a:custGeom>
                    <a:avLst/>
                    <a:gdLst>
                      <a:gd name="connsiteX0" fmla="*/ 0 w 1279650"/>
                      <a:gd name="connsiteY0" fmla="*/ 0 h 309761"/>
                      <a:gd name="connsiteX1" fmla="*/ 1279650 w 1279650"/>
                      <a:gd name="connsiteY1" fmla="*/ 0 h 309761"/>
                      <a:gd name="connsiteX2" fmla="*/ 1279650 w 1279650"/>
                      <a:gd name="connsiteY2" fmla="*/ 309761 h 309761"/>
                      <a:gd name="connsiteX3" fmla="*/ 0 w 1279650"/>
                      <a:gd name="connsiteY3" fmla="*/ 309761 h 309761"/>
                      <a:gd name="connsiteX4" fmla="*/ 0 w 1279650"/>
                      <a:gd name="connsiteY4" fmla="*/ 0 h 309761"/>
                      <a:gd name="connsiteX0" fmla="*/ 0 w 1279650"/>
                      <a:gd name="connsiteY0" fmla="*/ 0 h 309761"/>
                      <a:gd name="connsiteX1" fmla="*/ 1279650 w 1279650"/>
                      <a:gd name="connsiteY1" fmla="*/ 0 h 309761"/>
                      <a:gd name="connsiteX2" fmla="*/ 346473 w 1279650"/>
                      <a:gd name="connsiteY2" fmla="*/ 91108 h 309761"/>
                      <a:gd name="connsiteX3" fmla="*/ 0 w 1279650"/>
                      <a:gd name="connsiteY3" fmla="*/ 309761 h 309761"/>
                      <a:gd name="connsiteX4" fmla="*/ 0 w 1279650"/>
                      <a:gd name="connsiteY4" fmla="*/ 0 h 309761"/>
                      <a:gd name="connsiteX0" fmla="*/ 0 w 1279650"/>
                      <a:gd name="connsiteY0" fmla="*/ 0 h 309761"/>
                      <a:gd name="connsiteX1" fmla="*/ 1279650 w 1279650"/>
                      <a:gd name="connsiteY1" fmla="*/ 0 h 309761"/>
                      <a:gd name="connsiteX2" fmla="*/ 346473 w 1279650"/>
                      <a:gd name="connsiteY2" fmla="*/ 91108 h 309761"/>
                      <a:gd name="connsiteX3" fmla="*/ 0 w 1279650"/>
                      <a:gd name="connsiteY3" fmla="*/ 309761 h 309761"/>
                      <a:gd name="connsiteX4" fmla="*/ 0 w 1279650"/>
                      <a:gd name="connsiteY4" fmla="*/ 0 h 309761"/>
                      <a:gd name="connsiteX0" fmla="*/ 0 w 1279650"/>
                      <a:gd name="connsiteY0" fmla="*/ 0 h 309761"/>
                      <a:gd name="connsiteX1" fmla="*/ 1279650 w 1279650"/>
                      <a:gd name="connsiteY1" fmla="*/ 0 h 309761"/>
                      <a:gd name="connsiteX2" fmla="*/ 320825 w 1279650"/>
                      <a:gd name="connsiteY2" fmla="*/ 145629 h 309761"/>
                      <a:gd name="connsiteX3" fmla="*/ 0 w 1279650"/>
                      <a:gd name="connsiteY3" fmla="*/ 309761 h 309761"/>
                      <a:gd name="connsiteX4" fmla="*/ 0 w 1279650"/>
                      <a:gd name="connsiteY4" fmla="*/ 0 h 309761"/>
                      <a:gd name="connsiteX0" fmla="*/ 0 w 1279650"/>
                      <a:gd name="connsiteY0" fmla="*/ 0 h 309761"/>
                      <a:gd name="connsiteX1" fmla="*/ 1279650 w 1279650"/>
                      <a:gd name="connsiteY1" fmla="*/ 0 h 309761"/>
                      <a:gd name="connsiteX2" fmla="*/ 320825 w 1279650"/>
                      <a:gd name="connsiteY2" fmla="*/ 145629 h 309761"/>
                      <a:gd name="connsiteX3" fmla="*/ 0 w 1279650"/>
                      <a:gd name="connsiteY3" fmla="*/ 309761 h 309761"/>
                      <a:gd name="connsiteX4" fmla="*/ 0 w 1279650"/>
                      <a:gd name="connsiteY4" fmla="*/ 0 h 309761"/>
                      <a:gd name="connsiteX0" fmla="*/ 0 w 1279650"/>
                      <a:gd name="connsiteY0" fmla="*/ 0 h 309761"/>
                      <a:gd name="connsiteX1" fmla="*/ 1279650 w 1279650"/>
                      <a:gd name="connsiteY1" fmla="*/ 0 h 309761"/>
                      <a:gd name="connsiteX2" fmla="*/ 335769 w 1279650"/>
                      <a:gd name="connsiteY2" fmla="*/ 154879 h 309761"/>
                      <a:gd name="connsiteX3" fmla="*/ 0 w 1279650"/>
                      <a:gd name="connsiteY3" fmla="*/ 309761 h 309761"/>
                      <a:gd name="connsiteX4" fmla="*/ 0 w 1279650"/>
                      <a:gd name="connsiteY4" fmla="*/ 0 h 309761"/>
                      <a:gd name="connsiteX0" fmla="*/ 0 w 1279650"/>
                      <a:gd name="connsiteY0" fmla="*/ 0 h 309761"/>
                      <a:gd name="connsiteX1" fmla="*/ 1279650 w 1279650"/>
                      <a:gd name="connsiteY1" fmla="*/ 0 h 309761"/>
                      <a:gd name="connsiteX2" fmla="*/ 335769 w 1279650"/>
                      <a:gd name="connsiteY2" fmla="*/ 154879 h 309761"/>
                      <a:gd name="connsiteX3" fmla="*/ 0 w 1279650"/>
                      <a:gd name="connsiteY3" fmla="*/ 309761 h 309761"/>
                      <a:gd name="connsiteX4" fmla="*/ 0 w 1279650"/>
                      <a:gd name="connsiteY4" fmla="*/ 0 h 309761"/>
                      <a:gd name="connsiteX0" fmla="*/ 0 w 1279650"/>
                      <a:gd name="connsiteY0" fmla="*/ 0 h 309761"/>
                      <a:gd name="connsiteX1" fmla="*/ 1279650 w 1279650"/>
                      <a:gd name="connsiteY1" fmla="*/ 0 h 309761"/>
                      <a:gd name="connsiteX2" fmla="*/ 335769 w 1279650"/>
                      <a:gd name="connsiteY2" fmla="*/ 154879 h 309761"/>
                      <a:gd name="connsiteX3" fmla="*/ 0 w 1279650"/>
                      <a:gd name="connsiteY3" fmla="*/ 309761 h 309761"/>
                      <a:gd name="connsiteX4" fmla="*/ 0 w 1279650"/>
                      <a:gd name="connsiteY4" fmla="*/ 0 h 309761"/>
                      <a:gd name="connsiteX0" fmla="*/ 0 w 1279650"/>
                      <a:gd name="connsiteY0" fmla="*/ 0 h 309761"/>
                      <a:gd name="connsiteX1" fmla="*/ 1279650 w 1279650"/>
                      <a:gd name="connsiteY1" fmla="*/ 0 h 309761"/>
                      <a:gd name="connsiteX2" fmla="*/ 335769 w 1279650"/>
                      <a:gd name="connsiteY2" fmla="*/ 154879 h 309761"/>
                      <a:gd name="connsiteX3" fmla="*/ 0 w 1279650"/>
                      <a:gd name="connsiteY3" fmla="*/ 309761 h 309761"/>
                      <a:gd name="connsiteX4" fmla="*/ 0 w 1279650"/>
                      <a:gd name="connsiteY4" fmla="*/ 0 h 309761"/>
                      <a:gd name="connsiteX0" fmla="*/ 0 w 1279650"/>
                      <a:gd name="connsiteY0" fmla="*/ 0 h 309761"/>
                      <a:gd name="connsiteX1" fmla="*/ 1279650 w 1279650"/>
                      <a:gd name="connsiteY1" fmla="*/ 0 h 309761"/>
                      <a:gd name="connsiteX2" fmla="*/ 382797 w 1279650"/>
                      <a:gd name="connsiteY2" fmla="*/ 126697 h 309761"/>
                      <a:gd name="connsiteX3" fmla="*/ 0 w 1279650"/>
                      <a:gd name="connsiteY3" fmla="*/ 309761 h 309761"/>
                      <a:gd name="connsiteX4" fmla="*/ 0 w 1279650"/>
                      <a:gd name="connsiteY4" fmla="*/ 0 h 309761"/>
                      <a:gd name="connsiteX0" fmla="*/ 0 w 1279650"/>
                      <a:gd name="connsiteY0" fmla="*/ 0 h 309761"/>
                      <a:gd name="connsiteX1" fmla="*/ 1279650 w 1279650"/>
                      <a:gd name="connsiteY1" fmla="*/ 0 h 309761"/>
                      <a:gd name="connsiteX2" fmla="*/ 382797 w 1279650"/>
                      <a:gd name="connsiteY2" fmla="*/ 126697 h 309761"/>
                      <a:gd name="connsiteX3" fmla="*/ 0 w 1279650"/>
                      <a:gd name="connsiteY3" fmla="*/ 309761 h 309761"/>
                      <a:gd name="connsiteX4" fmla="*/ 0 w 1279650"/>
                      <a:gd name="connsiteY4" fmla="*/ 0 h 309761"/>
                      <a:gd name="connsiteX0" fmla="*/ 0 w 1279650"/>
                      <a:gd name="connsiteY0" fmla="*/ 0 h 309761"/>
                      <a:gd name="connsiteX1" fmla="*/ 1279650 w 1279650"/>
                      <a:gd name="connsiteY1" fmla="*/ 0 h 309761"/>
                      <a:gd name="connsiteX2" fmla="*/ 382797 w 1279650"/>
                      <a:gd name="connsiteY2" fmla="*/ 126697 h 309761"/>
                      <a:gd name="connsiteX3" fmla="*/ 0 w 1279650"/>
                      <a:gd name="connsiteY3" fmla="*/ 309761 h 309761"/>
                      <a:gd name="connsiteX4" fmla="*/ 0 w 1279650"/>
                      <a:gd name="connsiteY4" fmla="*/ 0 h 309761"/>
                      <a:gd name="connsiteX0" fmla="*/ 0 w 1279650"/>
                      <a:gd name="connsiteY0" fmla="*/ 0 h 309761"/>
                      <a:gd name="connsiteX1" fmla="*/ 1279650 w 1279650"/>
                      <a:gd name="connsiteY1" fmla="*/ 0 h 309761"/>
                      <a:gd name="connsiteX2" fmla="*/ 382797 w 1279650"/>
                      <a:gd name="connsiteY2" fmla="*/ 126697 h 309761"/>
                      <a:gd name="connsiteX3" fmla="*/ 0 w 1279650"/>
                      <a:gd name="connsiteY3" fmla="*/ 309761 h 309761"/>
                      <a:gd name="connsiteX4" fmla="*/ 0 w 1279650"/>
                      <a:gd name="connsiteY4" fmla="*/ 0 h 309761"/>
                      <a:gd name="connsiteX0" fmla="*/ 0 w 1279650"/>
                      <a:gd name="connsiteY0" fmla="*/ 0 h 309761"/>
                      <a:gd name="connsiteX1" fmla="*/ 1279650 w 1279650"/>
                      <a:gd name="connsiteY1" fmla="*/ 0 h 309761"/>
                      <a:gd name="connsiteX2" fmla="*/ 382797 w 1279650"/>
                      <a:gd name="connsiteY2" fmla="*/ 126697 h 309761"/>
                      <a:gd name="connsiteX3" fmla="*/ 0 w 1279650"/>
                      <a:gd name="connsiteY3" fmla="*/ 309761 h 309761"/>
                      <a:gd name="connsiteX4" fmla="*/ 0 w 1279650"/>
                      <a:gd name="connsiteY4" fmla="*/ 0 h 3097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79650" h="309761">
                        <a:moveTo>
                          <a:pt x="0" y="0"/>
                        </a:moveTo>
                        <a:lnTo>
                          <a:pt x="1279650" y="0"/>
                        </a:lnTo>
                        <a:cubicBezTo>
                          <a:pt x="939716" y="33909"/>
                          <a:pt x="708338" y="38797"/>
                          <a:pt x="382797" y="126697"/>
                        </a:cubicBezTo>
                        <a:cubicBezTo>
                          <a:pt x="175721" y="179929"/>
                          <a:pt x="46660" y="283197"/>
                          <a:pt x="0" y="309761"/>
                        </a:cubicBezTo>
                        <a:lnTo>
                          <a:pt x="0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chemeClr val="bg1">
                          <a:alpha val="0"/>
                        </a:schemeClr>
                      </a:gs>
                      <a:gs pos="0">
                        <a:schemeClr val="bg1">
                          <a:alpha val="20000"/>
                        </a:schemeClr>
                      </a:gs>
                      <a:gs pos="100000">
                        <a:schemeClr val="bg1">
                          <a:alpha val="0"/>
                        </a:schemeClr>
                      </a:gs>
                    </a:gsLst>
                    <a:path path="circle">
                      <a:fillToRect t="100000" r="100000"/>
                    </a:path>
                    <a:tileRect l="-100000" b="-100000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ko-KR" altLang="en-US" sz="1015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3" name="모서리가 둥근 직사각형 119">
                    <a:extLst>
                      <a:ext uri="{FF2B5EF4-FFF2-40B4-BE49-F238E27FC236}">
                        <a16:creationId xmlns:a16="http://schemas.microsoft.com/office/drawing/2014/main" id="{38ED71C6-D0FE-42C0-8490-5980F4F35439}"/>
                      </a:ext>
                    </a:extLst>
                  </p:cNvPr>
                  <p:cNvSpPr/>
                  <p:nvPr/>
                </p:nvSpPr>
                <p:spPr>
                  <a:xfrm>
                    <a:off x="635219" y="1756036"/>
                    <a:ext cx="1231605" cy="432000"/>
                  </a:xfrm>
                  <a:prstGeom prst="roundRect">
                    <a:avLst>
                      <a:gd name="adj" fmla="val 4975"/>
                    </a:avLst>
                  </a:prstGeom>
                  <a:gradFill flip="none" rotWithShape="1">
                    <a:gsLst>
                      <a:gs pos="100000">
                        <a:schemeClr val="bg1">
                          <a:alpha val="30000"/>
                        </a:schemeClr>
                      </a:gs>
                      <a:gs pos="47000">
                        <a:schemeClr val="bg1">
                          <a:alpha val="5000"/>
                        </a:schemeClr>
                      </a:gs>
                      <a:gs pos="100000">
                        <a:schemeClr val="bg1">
                          <a:shade val="100000"/>
                          <a:satMod val="115000"/>
                          <a:alpha val="0"/>
                        </a:schemeClr>
                      </a:gs>
                    </a:gsLst>
                    <a:lin ang="8400000" scaled="0"/>
                    <a:tileRect/>
                  </a:gradFill>
                  <a:ln>
                    <a:noFill/>
                  </a:ln>
                  <a:effectLst/>
                  <a:scene3d>
                    <a:camera prst="orthographicFront"/>
                    <a:lightRig rig="flat" dir="t"/>
                  </a:scene3d>
                  <a:sp3d>
                    <a:bevelT w="19050" h="12700" prst="softRound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ko-KR" altLang="en-US" sz="1847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  <p:pic>
            <p:nvPicPr>
              <p:cNvPr id="9" name="그림 111" descr="Untitled-2.png">
                <a:extLst>
                  <a:ext uri="{FF2B5EF4-FFF2-40B4-BE49-F238E27FC236}">
                    <a16:creationId xmlns:a16="http://schemas.microsoft.com/office/drawing/2014/main" id="{8E81A366-2B50-4D98-B04D-CA42581514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992142" y="4260486"/>
                <a:ext cx="1077189" cy="36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sp>
          <p:nvSpPr>
            <p:cNvPr id="7" name="Rectangle 5">
              <a:extLst>
                <a:ext uri="{FF2B5EF4-FFF2-40B4-BE49-F238E27FC236}">
                  <a16:creationId xmlns:a16="http://schemas.microsoft.com/office/drawing/2014/main" id="{8DA7A350-9B83-4DD4-84E1-BC8CF9303D8E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552651" y="1977346"/>
              <a:ext cx="3627472" cy="280241"/>
            </a:xfrm>
            <a:prstGeom prst="rect">
              <a:avLst/>
            </a:prstGeom>
            <a:noFill/>
            <a:ln w="317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anchor="ctr"/>
            <a:lstStyle/>
            <a:p>
              <a:pPr algn="ctr">
                <a:defRPr/>
              </a:pPr>
              <a:r>
                <a:rPr lang="ko-KR" altLang="en-US" sz="1400" b="1" spc="-200" dirty="0">
                  <a:ln>
                    <a:solidFill>
                      <a:schemeClr val="tx1">
                        <a:lumMod val="65000"/>
                        <a:lumOff val="3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n-ea"/>
                </a:rPr>
                <a:t>데이터 신뢰성 문제</a:t>
              </a:r>
            </a:p>
          </p:txBody>
        </p:sp>
      </p:grpSp>
      <p:sp>
        <p:nvSpPr>
          <p:cNvPr id="22" name="직사각형 21"/>
          <p:cNvSpPr/>
          <p:nvPr/>
        </p:nvSpPr>
        <p:spPr>
          <a:xfrm flipH="1">
            <a:off x="690086" y="2458819"/>
            <a:ext cx="3717851" cy="1585896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 w="3175" cap="flat" cmpd="sng" algn="ctr">
            <a:noFill/>
            <a:prstDash val="solid"/>
          </a:ln>
          <a:effectLst/>
        </p:spPr>
        <p:txBody>
          <a:bodyPr wrap="square" lIns="36000" tIns="612000" rIns="36000" bIns="36000" rtlCol="0" anchor="t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200" kern="0" dirty="0" err="1">
              <a:ln>
                <a:solidFill>
                  <a:prstClr val="white">
                    <a:lumMod val="65000"/>
                    <a:alpha val="0"/>
                  </a:prst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-웹윤고딕140" panose="02030504000101010101" pitchFamily="18" charset="-127"/>
              <a:ea typeface="-웹윤고딕140" panose="02030504000101010101" pitchFamily="18" charset="-127"/>
            </a:endParaRPr>
          </a:p>
        </p:txBody>
      </p:sp>
      <p:sp>
        <p:nvSpPr>
          <p:cNvPr id="24" name="양쪽 모서리가 둥근 사각형 23"/>
          <p:cNvSpPr/>
          <p:nvPr/>
        </p:nvSpPr>
        <p:spPr>
          <a:xfrm>
            <a:off x="692574" y="2108758"/>
            <a:ext cx="3714931" cy="341033"/>
          </a:xfrm>
          <a:prstGeom prst="round2SameRect">
            <a:avLst>
              <a:gd name="adj1" fmla="val 29852"/>
              <a:gd name="adj2" fmla="val 0"/>
            </a:avLst>
          </a:prstGeom>
          <a:solidFill>
            <a:srgbClr val="00A1FA"/>
          </a:solidFill>
          <a:ln w="3175" cap="flat" cmpd="sng" algn="ctr">
            <a:noFill/>
            <a:prstDash val="solid"/>
          </a:ln>
          <a:effectLst/>
        </p:spPr>
        <p:txBody>
          <a:bodyPr wrap="square" lIns="36000" tIns="36000" rIns="36000" bIns="36000" rtlCol="0" anchor="ctr"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endParaRPr kumimoji="0" lang="ko-KR" altLang="en-US" sz="1800" kern="0" dirty="0" err="1">
              <a:solidFill>
                <a:prstClr val="white"/>
              </a:solidFill>
              <a:latin typeface="-웹윤고딕140" panose="02030504000101010101" pitchFamily="18" charset="-127"/>
              <a:ea typeface="-웹윤고딕140" panose="02030504000101010101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037083" y="2189410"/>
            <a:ext cx="3044031" cy="1661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>
              <a:lnSpc>
                <a:spcPct val="90000"/>
              </a:lnSpc>
              <a:buSzPct val="80000"/>
            </a:pPr>
            <a:r>
              <a:rPr lang="ko-KR" altLang="en-US" sz="12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이상 데이터 값</a:t>
            </a:r>
          </a:p>
        </p:txBody>
      </p:sp>
      <p:sp>
        <p:nvSpPr>
          <p:cNvPr id="27" name="직사각형 26"/>
          <p:cNvSpPr/>
          <p:nvPr/>
        </p:nvSpPr>
        <p:spPr>
          <a:xfrm flipH="1">
            <a:off x="687602" y="4324515"/>
            <a:ext cx="3720771" cy="1929647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 w="3175" cap="flat" cmpd="sng" algn="ctr">
            <a:noFill/>
            <a:prstDash val="solid"/>
          </a:ln>
          <a:effectLst/>
        </p:spPr>
        <p:txBody>
          <a:bodyPr wrap="square" lIns="36000" tIns="612000" rIns="36000" bIns="36000" rtlCol="0" anchor="t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200" kern="0" dirty="0" err="1">
              <a:ln>
                <a:solidFill>
                  <a:prstClr val="white">
                    <a:lumMod val="65000"/>
                    <a:alpha val="0"/>
                  </a:prst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-웹윤고딕140" panose="02030504000101010101" pitchFamily="18" charset="-127"/>
              <a:ea typeface="-웹윤고딕140" panose="02030504000101010101" pitchFamily="18" charset="-127"/>
            </a:endParaRPr>
          </a:p>
        </p:txBody>
      </p:sp>
      <p:sp>
        <p:nvSpPr>
          <p:cNvPr id="29" name="양쪽 모서리가 둥근 사각형 28"/>
          <p:cNvSpPr/>
          <p:nvPr/>
        </p:nvSpPr>
        <p:spPr>
          <a:xfrm>
            <a:off x="690086" y="4195833"/>
            <a:ext cx="3717851" cy="341033"/>
          </a:xfrm>
          <a:prstGeom prst="round2SameRect">
            <a:avLst>
              <a:gd name="adj1" fmla="val 29852"/>
              <a:gd name="adj2" fmla="val 0"/>
            </a:avLst>
          </a:prstGeom>
          <a:solidFill>
            <a:srgbClr val="0070C0"/>
          </a:solidFill>
          <a:ln w="3175" cap="flat" cmpd="sng" algn="ctr">
            <a:noFill/>
            <a:prstDash val="solid"/>
          </a:ln>
          <a:effectLst/>
        </p:spPr>
        <p:txBody>
          <a:bodyPr wrap="square" lIns="36000" tIns="36000" rIns="36000" bIns="36000" rtlCol="0" anchor="ctr"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endParaRPr kumimoji="0" lang="ko-KR" altLang="en-US" sz="1800" kern="0" dirty="0" err="1">
              <a:solidFill>
                <a:prstClr val="white"/>
              </a:solidFill>
              <a:latin typeface="-웹윤고딕140" panose="02030504000101010101" pitchFamily="18" charset="-127"/>
              <a:ea typeface="-웹윤고딕140" panose="02030504000101010101" pitchFamily="18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034601" y="4302218"/>
            <a:ext cx="3162017" cy="1661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>
              <a:lnSpc>
                <a:spcPct val="90000"/>
              </a:lnSpc>
              <a:buSzPct val="80000"/>
            </a:pPr>
            <a:r>
              <a:rPr lang="ko-KR" altLang="en-US" sz="12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결측 데이터</a:t>
            </a: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4482" y="4630307"/>
            <a:ext cx="2526751" cy="1501484"/>
          </a:xfrm>
          <a:prstGeom prst="rect">
            <a:avLst/>
          </a:prstGeom>
        </p:spPr>
      </p:pic>
      <p:pic>
        <p:nvPicPr>
          <p:cNvPr id="36" name="Picture 4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111"/>
          <a:stretch/>
        </p:blipFill>
        <p:spPr bwMode="auto">
          <a:xfrm>
            <a:off x="1039336" y="2565801"/>
            <a:ext cx="2974403" cy="13417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2" name="그림 4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4958" y="2194815"/>
            <a:ext cx="3709171" cy="1779416"/>
          </a:xfrm>
          <a:prstGeom prst="rect">
            <a:avLst/>
          </a:prstGeom>
        </p:spPr>
      </p:pic>
      <p:sp>
        <p:nvSpPr>
          <p:cNvPr id="30" name="직사각형 29"/>
          <p:cNvSpPr/>
          <p:nvPr/>
        </p:nvSpPr>
        <p:spPr>
          <a:xfrm flipH="1">
            <a:off x="4586713" y="4548099"/>
            <a:ext cx="3717851" cy="1706063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 w="3175" cap="flat" cmpd="sng" algn="ctr">
            <a:noFill/>
            <a:prstDash val="solid"/>
          </a:ln>
          <a:effectLst/>
        </p:spPr>
        <p:txBody>
          <a:bodyPr wrap="square" lIns="36000" tIns="612000" rIns="36000" bIns="36000" rtlCol="0" anchor="t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200" kern="0" dirty="0" err="1">
              <a:ln>
                <a:solidFill>
                  <a:prstClr val="white">
                    <a:lumMod val="65000"/>
                    <a:alpha val="0"/>
                  </a:prst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-웹윤고딕140" panose="02030504000101010101" pitchFamily="18" charset="-127"/>
              <a:ea typeface="-웹윤고딕140" panose="02030504000101010101" pitchFamily="18" charset="-127"/>
            </a:endParaRPr>
          </a:p>
        </p:txBody>
      </p:sp>
      <p:sp>
        <p:nvSpPr>
          <p:cNvPr id="33" name="양쪽 모서리가 둥근 사각형 32"/>
          <p:cNvSpPr/>
          <p:nvPr/>
        </p:nvSpPr>
        <p:spPr>
          <a:xfrm>
            <a:off x="4589200" y="4198035"/>
            <a:ext cx="3714931" cy="341033"/>
          </a:xfrm>
          <a:prstGeom prst="round2SameRect">
            <a:avLst>
              <a:gd name="adj1" fmla="val 29852"/>
              <a:gd name="adj2" fmla="val 0"/>
            </a:avLst>
          </a:prstGeom>
          <a:solidFill>
            <a:schemeClr val="tx2"/>
          </a:solidFill>
          <a:ln w="3175" cap="flat" cmpd="sng" algn="ctr">
            <a:noFill/>
            <a:prstDash val="solid"/>
          </a:ln>
          <a:effectLst/>
        </p:spPr>
        <p:txBody>
          <a:bodyPr wrap="square" lIns="36000" tIns="36000" rIns="36000" bIns="36000" rtlCol="0" anchor="ctr"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endParaRPr kumimoji="0" lang="ko-KR" altLang="en-US" sz="1800" kern="0" dirty="0" err="1">
              <a:solidFill>
                <a:prstClr val="white"/>
              </a:solidFill>
              <a:latin typeface="-웹윤고딕140" panose="02030504000101010101" pitchFamily="18" charset="-127"/>
              <a:ea typeface="-웹윤고딕140" panose="02030504000101010101" pitchFamily="18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933710" y="4278688"/>
            <a:ext cx="3044031" cy="1661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>
              <a:lnSpc>
                <a:spcPct val="90000"/>
              </a:lnSpc>
              <a:buSzPct val="80000"/>
            </a:pPr>
            <a:r>
              <a:rPr lang="ko-KR" altLang="en-US" sz="12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사용자 부주의</a:t>
            </a: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3" t="5627" r="3361" b="3471"/>
          <a:stretch/>
        </p:blipFill>
        <p:spPr>
          <a:xfrm>
            <a:off x="5390150" y="4650783"/>
            <a:ext cx="2070183" cy="1506612"/>
          </a:xfrm>
          <a:prstGeom prst="rect">
            <a:avLst/>
          </a:prstGeom>
        </p:spPr>
      </p:pic>
      <p:sp>
        <p:nvSpPr>
          <p:cNvPr id="38" name="직사각형 37"/>
          <p:cNvSpPr/>
          <p:nvPr/>
        </p:nvSpPr>
        <p:spPr>
          <a:xfrm>
            <a:off x="396003" y="187475"/>
            <a:ext cx="4219425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3000" b="1" spc="-200" smtClean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인공지능</a:t>
            </a:r>
            <a:r>
              <a:rPr lang="en-US" altLang="ko-KR" sz="3000" b="1" spc="-200" smtClean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3000" b="1" spc="-200" smtClean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빅데이터 </a:t>
            </a:r>
            <a:r>
              <a:rPr lang="en-US" altLang="ko-KR" sz="3000" b="1" spc="-200" smtClean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= </a:t>
            </a:r>
            <a:r>
              <a:rPr lang="ko-KR" altLang="en-US" sz="3000" b="1" spc="-200" smtClean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돈</a:t>
            </a:r>
            <a:r>
              <a:rPr lang="en-US" altLang="ko-KR" sz="3000" b="1" spc="-200" smtClean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endParaRPr kumimoji="0" lang="ko-KR" altLang="en-US" sz="3000" b="1" spc="-200" dirty="0">
              <a:ln>
                <a:solidFill>
                  <a:prstClr val="black">
                    <a:lumMod val="65000"/>
                    <a:lumOff val="35000"/>
                    <a:alpha val="0"/>
                  </a:prst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lang="ja-JP" altLang="en-US" smtClean="0"/>
              <a:pPr/>
              <a:t>22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363528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그림 2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4167087"/>
            <a:ext cx="9144001" cy="2295113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396003" y="807675"/>
            <a:ext cx="7332457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kumimoji="0" lang="ko-KR" altLang="en-US" sz="3000" b="1" spc="-200" dirty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단계별 넘어야 할 고개 </a:t>
            </a:r>
            <a:r>
              <a:rPr kumimoji="0" lang="en-US" altLang="ko-KR" sz="3000" b="1" spc="-200" dirty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kumimoji="0" lang="ko-KR" altLang="en-US" sz="3000" b="1" spc="-200" dirty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데이터 발굴 및 정제</a:t>
            </a:r>
            <a:endParaRPr kumimoji="0" lang="ko-KR" altLang="en-US" sz="2400" b="1" spc="-200" dirty="0">
              <a:ln>
                <a:solidFill>
                  <a:prstClr val="black">
                    <a:lumMod val="65000"/>
                    <a:lumOff val="35000"/>
                    <a:alpha val="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" name="그룹 11"/>
          <p:cNvGrpSpPr/>
          <p:nvPr/>
        </p:nvGrpSpPr>
        <p:grpSpPr>
          <a:xfrm>
            <a:off x="688010" y="1426443"/>
            <a:ext cx="7765499" cy="389431"/>
            <a:chOff x="552651" y="1958300"/>
            <a:chExt cx="3627473" cy="299287"/>
          </a:xfrm>
        </p:grpSpPr>
        <p:grpSp>
          <p:nvGrpSpPr>
            <p:cNvPr id="3" name="그룹 151">
              <a:extLst>
                <a:ext uri="{FF2B5EF4-FFF2-40B4-BE49-F238E27FC236}">
                  <a16:creationId xmlns:a16="http://schemas.microsoft.com/office/drawing/2014/main" id="{D28424D5-97EB-492E-9F1F-16E9C65F840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52651" y="1958300"/>
              <a:ext cx="3627473" cy="285598"/>
              <a:chOff x="827130" y="4246912"/>
              <a:chExt cx="1519200" cy="468000"/>
            </a:xfrm>
          </p:grpSpPr>
          <p:grpSp>
            <p:nvGrpSpPr>
              <p:cNvPr id="4" name="그룹 152">
                <a:extLst>
                  <a:ext uri="{FF2B5EF4-FFF2-40B4-BE49-F238E27FC236}">
                    <a16:creationId xmlns:a16="http://schemas.microsoft.com/office/drawing/2014/main" id="{888364D5-5782-4640-9C90-52BA2C7FB18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27130" y="4246912"/>
                <a:ext cx="1519200" cy="468000"/>
                <a:chOff x="815256" y="4120737"/>
                <a:chExt cx="1516315" cy="468000"/>
              </a:xfrm>
            </p:grpSpPr>
            <p:sp>
              <p:nvSpPr>
                <p:cNvPr id="10" name="모서리가 둥근 직사각형 116">
                  <a:extLst>
                    <a:ext uri="{FF2B5EF4-FFF2-40B4-BE49-F238E27FC236}">
                      <a16:creationId xmlns:a16="http://schemas.microsoft.com/office/drawing/2014/main" id="{74005918-A2F1-4775-868B-390C0D28B7FA}"/>
                    </a:ext>
                  </a:extLst>
                </p:cNvPr>
                <p:cNvSpPr/>
                <p:nvPr/>
              </p:nvSpPr>
              <p:spPr>
                <a:xfrm>
                  <a:off x="815256" y="4120737"/>
                  <a:ext cx="1516315" cy="468000"/>
                </a:xfrm>
                <a:prstGeom prst="roundRect">
                  <a:avLst>
                    <a:gd name="adj" fmla="val 6438"/>
                  </a:avLst>
                </a:prstGeom>
                <a:solidFill>
                  <a:srgbClr val="61933B"/>
                </a:solidFill>
                <a:ln w="571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 sz="1847" dirty="0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5" name="그룹 375">
                  <a:extLst>
                    <a:ext uri="{FF2B5EF4-FFF2-40B4-BE49-F238E27FC236}">
                      <a16:creationId xmlns:a16="http://schemas.microsoft.com/office/drawing/2014/main" id="{79D9AA45-0E37-4E8F-861C-F62E65B7DFE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37932" y="4142086"/>
                  <a:ext cx="1484388" cy="432313"/>
                  <a:chOff x="635219" y="1755723"/>
                  <a:chExt cx="1240549" cy="432313"/>
                </a:xfrm>
              </p:grpSpPr>
              <p:sp>
                <p:nvSpPr>
                  <p:cNvPr id="12" name="자유형 118">
                    <a:extLst>
                      <a:ext uri="{FF2B5EF4-FFF2-40B4-BE49-F238E27FC236}">
                        <a16:creationId xmlns:a16="http://schemas.microsoft.com/office/drawing/2014/main" id="{2662FE57-F70F-4392-A85D-9580C8DA37AC}"/>
                      </a:ext>
                    </a:extLst>
                  </p:cNvPr>
                  <p:cNvSpPr/>
                  <p:nvPr/>
                </p:nvSpPr>
                <p:spPr>
                  <a:xfrm>
                    <a:off x="638243" y="1755723"/>
                    <a:ext cx="1237525" cy="424119"/>
                  </a:xfrm>
                  <a:custGeom>
                    <a:avLst/>
                    <a:gdLst>
                      <a:gd name="connsiteX0" fmla="*/ 0 w 1279650"/>
                      <a:gd name="connsiteY0" fmla="*/ 0 h 309761"/>
                      <a:gd name="connsiteX1" fmla="*/ 1279650 w 1279650"/>
                      <a:gd name="connsiteY1" fmla="*/ 0 h 309761"/>
                      <a:gd name="connsiteX2" fmla="*/ 1279650 w 1279650"/>
                      <a:gd name="connsiteY2" fmla="*/ 309761 h 309761"/>
                      <a:gd name="connsiteX3" fmla="*/ 0 w 1279650"/>
                      <a:gd name="connsiteY3" fmla="*/ 309761 h 309761"/>
                      <a:gd name="connsiteX4" fmla="*/ 0 w 1279650"/>
                      <a:gd name="connsiteY4" fmla="*/ 0 h 309761"/>
                      <a:gd name="connsiteX0" fmla="*/ 0 w 1279650"/>
                      <a:gd name="connsiteY0" fmla="*/ 0 h 309761"/>
                      <a:gd name="connsiteX1" fmla="*/ 1279650 w 1279650"/>
                      <a:gd name="connsiteY1" fmla="*/ 0 h 309761"/>
                      <a:gd name="connsiteX2" fmla="*/ 346473 w 1279650"/>
                      <a:gd name="connsiteY2" fmla="*/ 91108 h 309761"/>
                      <a:gd name="connsiteX3" fmla="*/ 0 w 1279650"/>
                      <a:gd name="connsiteY3" fmla="*/ 309761 h 309761"/>
                      <a:gd name="connsiteX4" fmla="*/ 0 w 1279650"/>
                      <a:gd name="connsiteY4" fmla="*/ 0 h 309761"/>
                      <a:gd name="connsiteX0" fmla="*/ 0 w 1279650"/>
                      <a:gd name="connsiteY0" fmla="*/ 0 h 309761"/>
                      <a:gd name="connsiteX1" fmla="*/ 1279650 w 1279650"/>
                      <a:gd name="connsiteY1" fmla="*/ 0 h 309761"/>
                      <a:gd name="connsiteX2" fmla="*/ 346473 w 1279650"/>
                      <a:gd name="connsiteY2" fmla="*/ 91108 h 309761"/>
                      <a:gd name="connsiteX3" fmla="*/ 0 w 1279650"/>
                      <a:gd name="connsiteY3" fmla="*/ 309761 h 309761"/>
                      <a:gd name="connsiteX4" fmla="*/ 0 w 1279650"/>
                      <a:gd name="connsiteY4" fmla="*/ 0 h 309761"/>
                      <a:gd name="connsiteX0" fmla="*/ 0 w 1279650"/>
                      <a:gd name="connsiteY0" fmla="*/ 0 h 309761"/>
                      <a:gd name="connsiteX1" fmla="*/ 1279650 w 1279650"/>
                      <a:gd name="connsiteY1" fmla="*/ 0 h 309761"/>
                      <a:gd name="connsiteX2" fmla="*/ 320825 w 1279650"/>
                      <a:gd name="connsiteY2" fmla="*/ 145629 h 309761"/>
                      <a:gd name="connsiteX3" fmla="*/ 0 w 1279650"/>
                      <a:gd name="connsiteY3" fmla="*/ 309761 h 309761"/>
                      <a:gd name="connsiteX4" fmla="*/ 0 w 1279650"/>
                      <a:gd name="connsiteY4" fmla="*/ 0 h 309761"/>
                      <a:gd name="connsiteX0" fmla="*/ 0 w 1279650"/>
                      <a:gd name="connsiteY0" fmla="*/ 0 h 309761"/>
                      <a:gd name="connsiteX1" fmla="*/ 1279650 w 1279650"/>
                      <a:gd name="connsiteY1" fmla="*/ 0 h 309761"/>
                      <a:gd name="connsiteX2" fmla="*/ 320825 w 1279650"/>
                      <a:gd name="connsiteY2" fmla="*/ 145629 h 309761"/>
                      <a:gd name="connsiteX3" fmla="*/ 0 w 1279650"/>
                      <a:gd name="connsiteY3" fmla="*/ 309761 h 309761"/>
                      <a:gd name="connsiteX4" fmla="*/ 0 w 1279650"/>
                      <a:gd name="connsiteY4" fmla="*/ 0 h 309761"/>
                      <a:gd name="connsiteX0" fmla="*/ 0 w 1279650"/>
                      <a:gd name="connsiteY0" fmla="*/ 0 h 309761"/>
                      <a:gd name="connsiteX1" fmla="*/ 1279650 w 1279650"/>
                      <a:gd name="connsiteY1" fmla="*/ 0 h 309761"/>
                      <a:gd name="connsiteX2" fmla="*/ 335769 w 1279650"/>
                      <a:gd name="connsiteY2" fmla="*/ 154879 h 309761"/>
                      <a:gd name="connsiteX3" fmla="*/ 0 w 1279650"/>
                      <a:gd name="connsiteY3" fmla="*/ 309761 h 309761"/>
                      <a:gd name="connsiteX4" fmla="*/ 0 w 1279650"/>
                      <a:gd name="connsiteY4" fmla="*/ 0 h 309761"/>
                      <a:gd name="connsiteX0" fmla="*/ 0 w 1279650"/>
                      <a:gd name="connsiteY0" fmla="*/ 0 h 309761"/>
                      <a:gd name="connsiteX1" fmla="*/ 1279650 w 1279650"/>
                      <a:gd name="connsiteY1" fmla="*/ 0 h 309761"/>
                      <a:gd name="connsiteX2" fmla="*/ 335769 w 1279650"/>
                      <a:gd name="connsiteY2" fmla="*/ 154879 h 309761"/>
                      <a:gd name="connsiteX3" fmla="*/ 0 w 1279650"/>
                      <a:gd name="connsiteY3" fmla="*/ 309761 h 309761"/>
                      <a:gd name="connsiteX4" fmla="*/ 0 w 1279650"/>
                      <a:gd name="connsiteY4" fmla="*/ 0 h 309761"/>
                      <a:gd name="connsiteX0" fmla="*/ 0 w 1279650"/>
                      <a:gd name="connsiteY0" fmla="*/ 0 h 309761"/>
                      <a:gd name="connsiteX1" fmla="*/ 1279650 w 1279650"/>
                      <a:gd name="connsiteY1" fmla="*/ 0 h 309761"/>
                      <a:gd name="connsiteX2" fmla="*/ 335769 w 1279650"/>
                      <a:gd name="connsiteY2" fmla="*/ 154879 h 309761"/>
                      <a:gd name="connsiteX3" fmla="*/ 0 w 1279650"/>
                      <a:gd name="connsiteY3" fmla="*/ 309761 h 309761"/>
                      <a:gd name="connsiteX4" fmla="*/ 0 w 1279650"/>
                      <a:gd name="connsiteY4" fmla="*/ 0 h 309761"/>
                      <a:gd name="connsiteX0" fmla="*/ 0 w 1279650"/>
                      <a:gd name="connsiteY0" fmla="*/ 0 h 309761"/>
                      <a:gd name="connsiteX1" fmla="*/ 1279650 w 1279650"/>
                      <a:gd name="connsiteY1" fmla="*/ 0 h 309761"/>
                      <a:gd name="connsiteX2" fmla="*/ 335769 w 1279650"/>
                      <a:gd name="connsiteY2" fmla="*/ 154879 h 309761"/>
                      <a:gd name="connsiteX3" fmla="*/ 0 w 1279650"/>
                      <a:gd name="connsiteY3" fmla="*/ 309761 h 309761"/>
                      <a:gd name="connsiteX4" fmla="*/ 0 w 1279650"/>
                      <a:gd name="connsiteY4" fmla="*/ 0 h 309761"/>
                      <a:gd name="connsiteX0" fmla="*/ 0 w 1279650"/>
                      <a:gd name="connsiteY0" fmla="*/ 0 h 309761"/>
                      <a:gd name="connsiteX1" fmla="*/ 1279650 w 1279650"/>
                      <a:gd name="connsiteY1" fmla="*/ 0 h 309761"/>
                      <a:gd name="connsiteX2" fmla="*/ 382797 w 1279650"/>
                      <a:gd name="connsiteY2" fmla="*/ 126697 h 309761"/>
                      <a:gd name="connsiteX3" fmla="*/ 0 w 1279650"/>
                      <a:gd name="connsiteY3" fmla="*/ 309761 h 309761"/>
                      <a:gd name="connsiteX4" fmla="*/ 0 w 1279650"/>
                      <a:gd name="connsiteY4" fmla="*/ 0 h 309761"/>
                      <a:gd name="connsiteX0" fmla="*/ 0 w 1279650"/>
                      <a:gd name="connsiteY0" fmla="*/ 0 h 309761"/>
                      <a:gd name="connsiteX1" fmla="*/ 1279650 w 1279650"/>
                      <a:gd name="connsiteY1" fmla="*/ 0 h 309761"/>
                      <a:gd name="connsiteX2" fmla="*/ 382797 w 1279650"/>
                      <a:gd name="connsiteY2" fmla="*/ 126697 h 309761"/>
                      <a:gd name="connsiteX3" fmla="*/ 0 w 1279650"/>
                      <a:gd name="connsiteY3" fmla="*/ 309761 h 309761"/>
                      <a:gd name="connsiteX4" fmla="*/ 0 w 1279650"/>
                      <a:gd name="connsiteY4" fmla="*/ 0 h 309761"/>
                      <a:gd name="connsiteX0" fmla="*/ 0 w 1279650"/>
                      <a:gd name="connsiteY0" fmla="*/ 0 h 309761"/>
                      <a:gd name="connsiteX1" fmla="*/ 1279650 w 1279650"/>
                      <a:gd name="connsiteY1" fmla="*/ 0 h 309761"/>
                      <a:gd name="connsiteX2" fmla="*/ 382797 w 1279650"/>
                      <a:gd name="connsiteY2" fmla="*/ 126697 h 309761"/>
                      <a:gd name="connsiteX3" fmla="*/ 0 w 1279650"/>
                      <a:gd name="connsiteY3" fmla="*/ 309761 h 309761"/>
                      <a:gd name="connsiteX4" fmla="*/ 0 w 1279650"/>
                      <a:gd name="connsiteY4" fmla="*/ 0 h 309761"/>
                      <a:gd name="connsiteX0" fmla="*/ 0 w 1279650"/>
                      <a:gd name="connsiteY0" fmla="*/ 0 h 309761"/>
                      <a:gd name="connsiteX1" fmla="*/ 1279650 w 1279650"/>
                      <a:gd name="connsiteY1" fmla="*/ 0 h 309761"/>
                      <a:gd name="connsiteX2" fmla="*/ 382797 w 1279650"/>
                      <a:gd name="connsiteY2" fmla="*/ 126697 h 309761"/>
                      <a:gd name="connsiteX3" fmla="*/ 0 w 1279650"/>
                      <a:gd name="connsiteY3" fmla="*/ 309761 h 309761"/>
                      <a:gd name="connsiteX4" fmla="*/ 0 w 1279650"/>
                      <a:gd name="connsiteY4" fmla="*/ 0 h 309761"/>
                      <a:gd name="connsiteX0" fmla="*/ 0 w 1279650"/>
                      <a:gd name="connsiteY0" fmla="*/ 0 h 309761"/>
                      <a:gd name="connsiteX1" fmla="*/ 1279650 w 1279650"/>
                      <a:gd name="connsiteY1" fmla="*/ 0 h 309761"/>
                      <a:gd name="connsiteX2" fmla="*/ 382797 w 1279650"/>
                      <a:gd name="connsiteY2" fmla="*/ 126697 h 309761"/>
                      <a:gd name="connsiteX3" fmla="*/ 0 w 1279650"/>
                      <a:gd name="connsiteY3" fmla="*/ 309761 h 309761"/>
                      <a:gd name="connsiteX4" fmla="*/ 0 w 1279650"/>
                      <a:gd name="connsiteY4" fmla="*/ 0 h 3097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79650" h="309761">
                        <a:moveTo>
                          <a:pt x="0" y="0"/>
                        </a:moveTo>
                        <a:lnTo>
                          <a:pt x="1279650" y="0"/>
                        </a:lnTo>
                        <a:cubicBezTo>
                          <a:pt x="939716" y="33909"/>
                          <a:pt x="708338" y="38797"/>
                          <a:pt x="382797" y="126697"/>
                        </a:cubicBezTo>
                        <a:cubicBezTo>
                          <a:pt x="175721" y="179929"/>
                          <a:pt x="46660" y="283197"/>
                          <a:pt x="0" y="309761"/>
                        </a:cubicBezTo>
                        <a:lnTo>
                          <a:pt x="0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chemeClr val="bg1">
                          <a:alpha val="0"/>
                        </a:schemeClr>
                      </a:gs>
                      <a:gs pos="0">
                        <a:schemeClr val="bg1">
                          <a:alpha val="20000"/>
                        </a:schemeClr>
                      </a:gs>
                      <a:gs pos="100000">
                        <a:schemeClr val="bg1">
                          <a:alpha val="0"/>
                        </a:schemeClr>
                      </a:gs>
                    </a:gsLst>
                    <a:path path="circle">
                      <a:fillToRect t="100000" r="100000"/>
                    </a:path>
                    <a:tileRect l="-100000" b="-100000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ko-KR" altLang="en-US" sz="1015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3" name="모서리가 둥근 직사각형 119">
                    <a:extLst>
                      <a:ext uri="{FF2B5EF4-FFF2-40B4-BE49-F238E27FC236}">
                        <a16:creationId xmlns:a16="http://schemas.microsoft.com/office/drawing/2014/main" id="{38ED71C6-D0FE-42C0-8490-5980F4F35439}"/>
                      </a:ext>
                    </a:extLst>
                  </p:cNvPr>
                  <p:cNvSpPr/>
                  <p:nvPr/>
                </p:nvSpPr>
                <p:spPr>
                  <a:xfrm>
                    <a:off x="635219" y="1756036"/>
                    <a:ext cx="1231605" cy="432000"/>
                  </a:xfrm>
                  <a:prstGeom prst="roundRect">
                    <a:avLst>
                      <a:gd name="adj" fmla="val 4975"/>
                    </a:avLst>
                  </a:prstGeom>
                  <a:gradFill flip="none" rotWithShape="1">
                    <a:gsLst>
                      <a:gs pos="100000">
                        <a:schemeClr val="bg1">
                          <a:alpha val="30000"/>
                        </a:schemeClr>
                      </a:gs>
                      <a:gs pos="47000">
                        <a:schemeClr val="bg1">
                          <a:alpha val="5000"/>
                        </a:schemeClr>
                      </a:gs>
                      <a:gs pos="100000">
                        <a:schemeClr val="bg1">
                          <a:shade val="100000"/>
                          <a:satMod val="115000"/>
                          <a:alpha val="0"/>
                        </a:schemeClr>
                      </a:gs>
                    </a:gsLst>
                    <a:lin ang="8400000" scaled="0"/>
                    <a:tileRect/>
                  </a:gradFill>
                  <a:ln>
                    <a:noFill/>
                  </a:ln>
                  <a:effectLst/>
                  <a:scene3d>
                    <a:camera prst="orthographicFront"/>
                    <a:lightRig rig="flat" dir="t"/>
                  </a:scene3d>
                  <a:sp3d>
                    <a:bevelT w="19050" h="12700" prst="softRound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ko-KR" altLang="en-US" sz="1847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  <p:pic>
            <p:nvPicPr>
              <p:cNvPr id="9" name="그림 111" descr="Untitled-2.png">
                <a:extLst>
                  <a:ext uri="{FF2B5EF4-FFF2-40B4-BE49-F238E27FC236}">
                    <a16:creationId xmlns:a16="http://schemas.microsoft.com/office/drawing/2014/main" id="{8E81A366-2B50-4D98-B04D-CA42581514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992142" y="4260486"/>
                <a:ext cx="1077189" cy="36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sp>
          <p:nvSpPr>
            <p:cNvPr id="7" name="Rectangle 5">
              <a:extLst>
                <a:ext uri="{FF2B5EF4-FFF2-40B4-BE49-F238E27FC236}">
                  <a16:creationId xmlns:a16="http://schemas.microsoft.com/office/drawing/2014/main" id="{8DA7A350-9B83-4DD4-84E1-BC8CF9303D8E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552651" y="1977346"/>
              <a:ext cx="3627472" cy="280241"/>
            </a:xfrm>
            <a:prstGeom prst="rect">
              <a:avLst/>
            </a:prstGeom>
            <a:noFill/>
            <a:ln w="317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anchor="ctr"/>
            <a:lstStyle/>
            <a:p>
              <a:pPr algn="ctr">
                <a:defRPr/>
              </a:pPr>
              <a:r>
                <a:rPr lang="ko-KR" altLang="en-US" sz="1400" b="1" spc="-151" dirty="0">
                  <a:gradFill>
                    <a:gsLst>
                      <a:gs pos="10833">
                        <a:prstClr val="white"/>
                      </a:gs>
                      <a:gs pos="19167">
                        <a:prstClr val="white"/>
                      </a:gs>
                    </a:gsLst>
                    <a:lin ang="5400000" scaled="0"/>
                  </a:gradFill>
                  <a:effectLst>
                    <a:outerShdw blurRad="50800" algn="ctr" rotWithShape="0">
                      <a:prstClr val="black">
                        <a:alpha val="65000"/>
                      </a:prstClr>
                    </a:outerShdw>
                  </a:effectLst>
                </a:rPr>
                <a:t>클래스 불균형 문제</a:t>
              </a:r>
              <a:endParaRPr lang="ko-KR" altLang="en-US" sz="1400" b="1" spc="-2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endParaRPr>
            </a:p>
          </p:txBody>
        </p:sp>
      </p:grpSp>
      <p:sp>
        <p:nvSpPr>
          <p:cNvPr id="37" name="직사각형 36"/>
          <p:cNvSpPr/>
          <p:nvPr/>
        </p:nvSpPr>
        <p:spPr>
          <a:xfrm flipH="1">
            <a:off x="1042282" y="2490051"/>
            <a:ext cx="3165019" cy="576000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 w="3175" cap="flat" cmpd="sng" algn="ctr">
            <a:noFill/>
            <a:prstDash val="solid"/>
          </a:ln>
          <a:effectLst/>
        </p:spPr>
        <p:txBody>
          <a:bodyPr wrap="square" lIns="36000" tIns="612000" rIns="36000" bIns="36000" rtlCol="0" anchor="t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200" kern="0" dirty="0" err="1">
              <a:ln>
                <a:solidFill>
                  <a:prstClr val="white">
                    <a:lumMod val="65000"/>
                    <a:alpha val="0"/>
                  </a:prst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-웹윤고딕140" panose="02030504000101010101" pitchFamily="18" charset="-127"/>
              <a:ea typeface="-웹윤고딕140" panose="02030504000101010101" pitchFamily="18" charset="-127"/>
            </a:endParaRPr>
          </a:p>
        </p:txBody>
      </p:sp>
      <p:sp>
        <p:nvSpPr>
          <p:cNvPr id="38" name="양쪽 모서리가 둥근 사각형 37"/>
          <p:cNvSpPr/>
          <p:nvPr/>
        </p:nvSpPr>
        <p:spPr>
          <a:xfrm>
            <a:off x="1044768" y="2139989"/>
            <a:ext cx="3162535" cy="341033"/>
          </a:xfrm>
          <a:prstGeom prst="round2SameRect">
            <a:avLst>
              <a:gd name="adj1" fmla="val 29852"/>
              <a:gd name="adj2" fmla="val 0"/>
            </a:avLst>
          </a:prstGeom>
          <a:solidFill>
            <a:srgbClr val="00A1FA"/>
          </a:solidFill>
          <a:ln w="3175" cap="flat" cmpd="sng" algn="ctr">
            <a:noFill/>
            <a:prstDash val="solid"/>
          </a:ln>
          <a:effectLst/>
        </p:spPr>
        <p:txBody>
          <a:bodyPr wrap="square" lIns="36000" tIns="36000" rIns="36000" bIns="36000" rtlCol="0" anchor="ctr"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endParaRPr kumimoji="0" lang="ko-KR" altLang="en-US" sz="1800" kern="0" dirty="0" err="1">
              <a:solidFill>
                <a:prstClr val="white"/>
              </a:solidFill>
              <a:latin typeface="-웹윤고딕140" panose="02030504000101010101" pitchFamily="18" charset="-127"/>
              <a:ea typeface="-웹윤고딕140" panose="02030504000101010101" pitchFamily="18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1115391" y="2548181"/>
            <a:ext cx="300488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38110" indent="-138110" latinLnBrk="0">
              <a:spcAft>
                <a:spcPts val="500"/>
              </a:spcAft>
              <a:buClr>
                <a:schemeClr val="tx1">
                  <a:lumMod val="75000"/>
                  <a:lumOff val="25000"/>
                </a:schemeClr>
              </a:buClr>
              <a:buSzPct val="80000"/>
              <a:buFont typeface="Wingdings" panose="05000000000000000000" pitchFamily="2" charset="2"/>
              <a:buChar char="ü"/>
              <a:defRPr/>
            </a:pPr>
            <a:r>
              <a:rPr lang="ko-KR" altLang="en-US" sz="11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데이터 클래스의 총 수 </a:t>
            </a:r>
            <a:r>
              <a:rPr lang="en-US" altLang="ko-KR" sz="11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(Positive)</a:t>
            </a:r>
            <a:r>
              <a:rPr lang="ko-KR" altLang="en-US" sz="11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가 다른 데이터 클래스의 총 수 </a:t>
            </a:r>
            <a:r>
              <a:rPr lang="en-US" altLang="ko-KR" sz="11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(Negative)</a:t>
            </a:r>
            <a:r>
              <a:rPr lang="ko-KR" altLang="en-US" sz="11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보다 훨씬 적은 것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1350779" y="2231508"/>
            <a:ext cx="2524892" cy="1661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>
              <a:lnSpc>
                <a:spcPct val="90000"/>
              </a:lnSpc>
              <a:buSzPct val="80000"/>
            </a:pPr>
            <a:r>
              <a:rPr lang="ko-KR" altLang="en-US" sz="12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클래스 불균형 문제란</a:t>
            </a:r>
            <a:r>
              <a:rPr lang="en-US" altLang="ko-KR" sz="12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?</a:t>
            </a:r>
            <a:endParaRPr lang="ko-KR" altLang="en-US" sz="1200" b="1" spc="-10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41" name="직사각형 40"/>
          <p:cNvSpPr/>
          <p:nvPr/>
        </p:nvSpPr>
        <p:spPr>
          <a:xfrm flipH="1">
            <a:off x="1042282" y="3700018"/>
            <a:ext cx="3165019" cy="1004279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 w="3175" cap="flat" cmpd="sng" algn="ctr">
            <a:noFill/>
            <a:prstDash val="solid"/>
          </a:ln>
          <a:effectLst/>
        </p:spPr>
        <p:txBody>
          <a:bodyPr wrap="square" lIns="36000" tIns="612000" rIns="36000" bIns="36000" rtlCol="0" anchor="t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200" kern="0" dirty="0" err="1">
              <a:ln>
                <a:solidFill>
                  <a:prstClr val="white">
                    <a:lumMod val="65000"/>
                    <a:alpha val="0"/>
                  </a:prst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-웹윤고딕140" panose="02030504000101010101" pitchFamily="18" charset="-127"/>
              <a:ea typeface="-웹윤고딕140" panose="02030504000101010101" pitchFamily="18" charset="-127"/>
            </a:endParaRPr>
          </a:p>
        </p:txBody>
      </p:sp>
      <p:sp>
        <p:nvSpPr>
          <p:cNvPr id="43" name="양쪽 모서리가 둥근 사각형 42"/>
          <p:cNvSpPr/>
          <p:nvPr/>
        </p:nvSpPr>
        <p:spPr>
          <a:xfrm>
            <a:off x="1044767" y="3349954"/>
            <a:ext cx="3162535" cy="341033"/>
          </a:xfrm>
          <a:prstGeom prst="round2SameRect">
            <a:avLst>
              <a:gd name="adj1" fmla="val 29852"/>
              <a:gd name="adj2" fmla="val 0"/>
            </a:avLst>
          </a:prstGeom>
          <a:solidFill>
            <a:srgbClr val="0070C0"/>
          </a:solidFill>
          <a:ln w="3175" cap="flat" cmpd="sng" algn="ctr">
            <a:noFill/>
            <a:prstDash val="solid"/>
          </a:ln>
          <a:effectLst/>
        </p:spPr>
        <p:txBody>
          <a:bodyPr wrap="square" lIns="36000" tIns="36000" rIns="36000" bIns="36000" rtlCol="0" anchor="ctr"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endParaRPr kumimoji="0" lang="ko-KR" altLang="en-US" sz="1800" kern="0" dirty="0" err="1">
              <a:solidFill>
                <a:prstClr val="white"/>
              </a:solidFill>
              <a:latin typeface="-웹윤고딕140" panose="02030504000101010101" pitchFamily="18" charset="-127"/>
              <a:ea typeface="-웹윤고딕140" panose="02030504000101010101" pitchFamily="18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1115391" y="3758144"/>
            <a:ext cx="3004888" cy="8335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38110" indent="-138110" latinLnBrk="0">
              <a:spcAft>
                <a:spcPts val="500"/>
              </a:spcAft>
              <a:buClr>
                <a:schemeClr val="tx1">
                  <a:lumMod val="75000"/>
                  <a:lumOff val="25000"/>
                </a:schemeClr>
              </a:buClr>
              <a:buSzPct val="80000"/>
              <a:buFont typeface="Wingdings" panose="05000000000000000000" pitchFamily="2" charset="2"/>
              <a:buChar char="ü"/>
              <a:defRPr/>
            </a:pPr>
            <a:r>
              <a:rPr lang="ko-KR" altLang="en-US" sz="11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대부분의 기계 학습 알고리즘 및 각 클래스의 인스턴스 수가 대략 같을 때 가장 잘 작동</a:t>
            </a:r>
          </a:p>
          <a:p>
            <a:pPr marL="138110" indent="-138110" latinLnBrk="0">
              <a:spcAft>
                <a:spcPts val="500"/>
              </a:spcAft>
              <a:buClr>
                <a:schemeClr val="tx1">
                  <a:lumMod val="75000"/>
                  <a:lumOff val="25000"/>
                </a:schemeClr>
              </a:buClr>
              <a:buSzPct val="80000"/>
              <a:buFont typeface="Wingdings" panose="05000000000000000000" pitchFamily="2" charset="2"/>
              <a:buChar char="ü"/>
              <a:defRPr/>
            </a:pPr>
            <a:r>
              <a:rPr lang="ko-KR" altLang="en-US" sz="11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한 클래스의 인스턴스 수가 다른 인스턴스의 인스턴스 수를 훨씬 초과하면 문제가 발생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1350778" y="3441474"/>
            <a:ext cx="2524892" cy="1661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>
              <a:lnSpc>
                <a:spcPct val="90000"/>
              </a:lnSpc>
              <a:buSzPct val="80000"/>
            </a:pPr>
            <a:r>
              <a:rPr lang="ko-KR" altLang="en-US" sz="12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왜 문제가 될까</a:t>
            </a:r>
            <a:r>
              <a:rPr lang="en-US" altLang="ko-KR" sz="12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?</a:t>
            </a:r>
          </a:p>
        </p:txBody>
      </p:sp>
      <p:sp>
        <p:nvSpPr>
          <p:cNvPr id="46" name="직사각형 45"/>
          <p:cNvSpPr/>
          <p:nvPr/>
        </p:nvSpPr>
        <p:spPr>
          <a:xfrm flipH="1">
            <a:off x="1039797" y="5318635"/>
            <a:ext cx="3165019" cy="467663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 w="3175" cap="flat" cmpd="sng" algn="ctr">
            <a:noFill/>
            <a:prstDash val="solid"/>
          </a:ln>
          <a:effectLst/>
        </p:spPr>
        <p:txBody>
          <a:bodyPr wrap="square" lIns="36000" tIns="612000" rIns="36000" bIns="36000" rtlCol="0" anchor="t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200" kern="0" dirty="0" err="1">
              <a:ln>
                <a:solidFill>
                  <a:prstClr val="white">
                    <a:lumMod val="65000"/>
                    <a:alpha val="0"/>
                  </a:prst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-웹윤고딕140" panose="02030504000101010101" pitchFamily="18" charset="-127"/>
              <a:ea typeface="-웹윤고딕140" panose="02030504000101010101" pitchFamily="18" charset="-127"/>
            </a:endParaRPr>
          </a:p>
        </p:txBody>
      </p:sp>
      <p:sp>
        <p:nvSpPr>
          <p:cNvPr id="47" name="양쪽 모서리가 둥근 사각형 46"/>
          <p:cNvSpPr/>
          <p:nvPr/>
        </p:nvSpPr>
        <p:spPr>
          <a:xfrm>
            <a:off x="1042283" y="4968571"/>
            <a:ext cx="3162535" cy="341033"/>
          </a:xfrm>
          <a:prstGeom prst="round2SameRect">
            <a:avLst>
              <a:gd name="adj1" fmla="val 29852"/>
              <a:gd name="adj2" fmla="val 0"/>
            </a:avLst>
          </a:prstGeom>
          <a:solidFill>
            <a:schemeClr val="tx2"/>
          </a:solidFill>
          <a:ln w="3175" cap="flat" cmpd="sng" algn="ctr">
            <a:noFill/>
            <a:prstDash val="solid"/>
          </a:ln>
          <a:effectLst/>
        </p:spPr>
        <p:txBody>
          <a:bodyPr wrap="square" lIns="36000" tIns="36000" rIns="36000" bIns="36000" rtlCol="0" anchor="ctr"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endParaRPr kumimoji="0" lang="ko-KR" altLang="en-US" sz="1800" kern="0" dirty="0" err="1">
              <a:solidFill>
                <a:prstClr val="white"/>
              </a:solidFill>
              <a:latin typeface="-웹윤고딕140" panose="02030504000101010101" pitchFamily="18" charset="-127"/>
              <a:ea typeface="-웹윤고딕140" panose="02030504000101010101" pitchFamily="18" charset="-127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1112905" y="5376763"/>
            <a:ext cx="300488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38110" indent="-138110" latinLnBrk="0">
              <a:spcAft>
                <a:spcPts val="500"/>
              </a:spcAft>
              <a:buClr>
                <a:schemeClr val="tx1">
                  <a:lumMod val="75000"/>
                  <a:lumOff val="25000"/>
                </a:schemeClr>
              </a:buClr>
              <a:buSzPct val="80000"/>
              <a:buFont typeface="Wingdings" panose="05000000000000000000" pitchFamily="2" charset="2"/>
              <a:buChar char="ü"/>
              <a:defRPr/>
            </a:pPr>
            <a:r>
              <a:rPr lang="ko-KR" altLang="en-US" sz="1100" b="1" spc="-100" dirty="0" err="1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+mn-ea"/>
                <a:ea typeface="+mn-ea"/>
              </a:rPr>
              <a:t>사기거래의</a:t>
            </a:r>
            <a:r>
              <a:rPr lang="ko-KR" altLang="en-US" sz="11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+mn-ea"/>
                <a:ea typeface="+mn-ea"/>
              </a:rPr>
              <a:t> 비용 </a:t>
            </a:r>
            <a:r>
              <a:rPr lang="en-US" altLang="ko-KR" sz="11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&gt;&gt; </a:t>
            </a:r>
            <a:r>
              <a:rPr lang="ko-KR" altLang="en-US" sz="11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정상적인거래의 비용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1348293" y="5060091"/>
            <a:ext cx="2524892" cy="1661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>
              <a:lnSpc>
                <a:spcPct val="90000"/>
              </a:lnSpc>
              <a:buSzPct val="80000"/>
            </a:pPr>
            <a:r>
              <a:rPr lang="ko-KR" altLang="en-US" sz="12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예제</a:t>
            </a:r>
            <a:r>
              <a:rPr lang="en-US" altLang="ko-KR" sz="12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: </a:t>
            </a:r>
            <a:r>
              <a:rPr lang="ko-KR" altLang="en-US" sz="12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금융거래 </a:t>
            </a:r>
            <a:r>
              <a:rPr lang="ko-KR" altLang="en-US" sz="1200" b="1" spc="-100" dirty="0" err="1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이상탐지</a:t>
            </a:r>
            <a:endParaRPr lang="ko-KR" altLang="en-US" sz="1200" b="1" spc="-10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  <a:ea typeface="+mn-ea"/>
            </a:endParaRPr>
          </a:p>
        </p:txBody>
      </p:sp>
      <p:pic>
        <p:nvPicPr>
          <p:cNvPr id="50" name="그림 49"/>
          <p:cNvPicPr>
            <a:picLocks noChangeAspect="1"/>
          </p:cNvPicPr>
          <p:nvPr/>
        </p:nvPicPr>
        <p:blipFill rotWithShape="1">
          <a:blip r:embed="rId5"/>
          <a:srcRect l="20730" t="27403" r="45599" b="9760"/>
          <a:stretch/>
        </p:blipFill>
        <p:spPr>
          <a:xfrm>
            <a:off x="4808739" y="2070521"/>
            <a:ext cx="3228359" cy="4041805"/>
          </a:xfrm>
          <a:prstGeom prst="rect">
            <a:avLst/>
          </a:prstGeom>
        </p:spPr>
      </p:pic>
      <p:sp>
        <p:nvSpPr>
          <p:cNvPr id="29" name="직사각형 28"/>
          <p:cNvSpPr/>
          <p:nvPr/>
        </p:nvSpPr>
        <p:spPr>
          <a:xfrm>
            <a:off x="396003" y="187475"/>
            <a:ext cx="4219425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3000" b="1" spc="-200" smtClean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인공지능</a:t>
            </a:r>
            <a:r>
              <a:rPr lang="en-US" altLang="ko-KR" sz="3000" b="1" spc="-200" smtClean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3000" b="1" spc="-200" smtClean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빅데이터 </a:t>
            </a:r>
            <a:r>
              <a:rPr lang="en-US" altLang="ko-KR" sz="3000" b="1" spc="-200" smtClean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= </a:t>
            </a:r>
            <a:r>
              <a:rPr lang="ko-KR" altLang="en-US" sz="3000" b="1" spc="-200" smtClean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돈</a:t>
            </a:r>
            <a:r>
              <a:rPr lang="en-US" altLang="ko-KR" sz="3000" b="1" spc="-200" smtClean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endParaRPr kumimoji="0" lang="ko-KR" altLang="en-US" sz="3000" b="1" spc="-200" dirty="0">
              <a:ln>
                <a:solidFill>
                  <a:prstClr val="black">
                    <a:lumMod val="65000"/>
                    <a:lumOff val="35000"/>
                    <a:alpha val="0"/>
                  </a:prst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lang="ja-JP" altLang="en-US" smtClean="0"/>
              <a:pPr/>
              <a:t>23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787500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그림 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4176613"/>
            <a:ext cx="9144001" cy="2295113"/>
          </a:xfrm>
          <a:prstGeom prst="rect">
            <a:avLst/>
          </a:prstGeom>
        </p:spPr>
      </p:pic>
      <p:sp>
        <p:nvSpPr>
          <p:cNvPr id="38" name="직사각형 37"/>
          <p:cNvSpPr/>
          <p:nvPr/>
        </p:nvSpPr>
        <p:spPr>
          <a:xfrm flipH="1">
            <a:off x="6835684" y="1842879"/>
            <a:ext cx="1935907" cy="1873892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</a:ln>
          <a:effectLst/>
        </p:spPr>
        <p:txBody>
          <a:bodyPr wrap="square" lIns="36000" tIns="612000" rIns="36000" bIns="36000" rtlCol="0" anchor="t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200" kern="0" dirty="0" err="1">
              <a:ln>
                <a:solidFill>
                  <a:prstClr val="white">
                    <a:lumMod val="65000"/>
                    <a:alpha val="0"/>
                  </a:prst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-웹윤고딕140" panose="02030504000101010101" pitchFamily="18" charset="-127"/>
              <a:ea typeface="-웹윤고딕140" panose="0203050400010101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96000" y="807675"/>
            <a:ext cx="6146234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kumimoji="0" lang="ko-KR" altLang="en-US" sz="3000" b="1" spc="-200" dirty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단계별 넘어야 할 고개 </a:t>
            </a:r>
            <a:r>
              <a:rPr kumimoji="0" lang="en-US" altLang="ko-KR" sz="3000" b="1" spc="-200" dirty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kumimoji="0" lang="ko-KR" altLang="en-US" sz="3000" b="1" spc="-200" dirty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분석 및 예측</a:t>
            </a:r>
            <a:endParaRPr kumimoji="0" lang="ko-KR" altLang="en-US" sz="2400" b="1" spc="-200" dirty="0">
              <a:ln>
                <a:solidFill>
                  <a:prstClr val="black">
                    <a:lumMod val="65000"/>
                    <a:lumOff val="35000"/>
                    <a:alpha val="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2026" y="2125026"/>
            <a:ext cx="1865891" cy="1243927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5372" y="3907678"/>
            <a:ext cx="1212152" cy="880023"/>
          </a:xfrm>
          <a:prstGeom prst="rect">
            <a:avLst/>
          </a:prstGeom>
          <a:ln w="3175">
            <a:solidFill>
              <a:schemeClr val="tx1">
                <a:lumMod val="65000"/>
                <a:lumOff val="35000"/>
              </a:schemeClr>
            </a:solidFill>
          </a:ln>
          <a:effectLst/>
        </p:spPr>
      </p:pic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70" r="16593"/>
          <a:stretch/>
        </p:blipFill>
        <p:spPr>
          <a:xfrm>
            <a:off x="2359710" y="3907679"/>
            <a:ext cx="1214615" cy="880023"/>
          </a:xfrm>
          <a:prstGeom prst="rect">
            <a:avLst/>
          </a:prstGeom>
          <a:ln w="3175">
            <a:solidFill>
              <a:schemeClr val="tx1">
                <a:lumMod val="65000"/>
                <a:lumOff val="35000"/>
              </a:schemeClr>
            </a:solidFill>
          </a:ln>
          <a:effectLst/>
        </p:spPr>
      </p:pic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49" r="16967"/>
          <a:stretch/>
        </p:blipFill>
        <p:spPr>
          <a:xfrm>
            <a:off x="2359709" y="5153639"/>
            <a:ext cx="1206683" cy="880023"/>
          </a:xfrm>
          <a:prstGeom prst="rect">
            <a:avLst/>
          </a:prstGeom>
          <a:ln w="3175">
            <a:solidFill>
              <a:schemeClr val="tx1">
                <a:lumMod val="65000"/>
                <a:lumOff val="35000"/>
              </a:schemeClr>
            </a:solidFill>
          </a:ln>
          <a:effectLst/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7216" y="2549648"/>
            <a:ext cx="476672" cy="476672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0113" y="2549648"/>
            <a:ext cx="476672" cy="476672"/>
          </a:xfrm>
          <a:prstGeom prst="rect">
            <a:avLst/>
          </a:prstGeom>
        </p:spPr>
      </p:pic>
      <p:sp>
        <p:nvSpPr>
          <p:cNvPr id="32" name="양쪽 모서리가 둥근 사각형 31"/>
          <p:cNvSpPr/>
          <p:nvPr/>
        </p:nvSpPr>
        <p:spPr>
          <a:xfrm>
            <a:off x="361234" y="1520190"/>
            <a:ext cx="1934223" cy="339011"/>
          </a:xfrm>
          <a:prstGeom prst="round2SameRect">
            <a:avLst>
              <a:gd name="adj1" fmla="val 42220"/>
              <a:gd name="adj2" fmla="val 0"/>
            </a:avLst>
          </a:prstGeom>
          <a:solidFill>
            <a:srgbClr val="00A1FA"/>
          </a:solidFill>
          <a:ln w="3175" cap="flat" cmpd="sng" algn="ctr">
            <a:solidFill>
              <a:srgbClr val="00B0F0"/>
            </a:solidFill>
            <a:prstDash val="solid"/>
          </a:ln>
          <a:effectLst/>
        </p:spPr>
        <p:txBody>
          <a:bodyPr wrap="square" lIns="36000" tIns="36000" rIns="36000" bIns="36000" rtlCol="0" anchor="ctr"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endParaRPr kumimoji="0" lang="ko-KR" altLang="en-US" sz="1800" kern="0" dirty="0" err="1">
              <a:solidFill>
                <a:prstClr val="white"/>
              </a:solidFill>
              <a:latin typeface="-웹윤고딕140" panose="02030504000101010101" pitchFamily="18" charset="-127"/>
              <a:ea typeface="-웹윤고딕140" panose="02030504000101010101" pitchFamily="18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82218" y="1619194"/>
            <a:ext cx="1913239" cy="1661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>
              <a:lnSpc>
                <a:spcPct val="90000"/>
              </a:lnSpc>
              <a:buSzPct val="80000"/>
            </a:pPr>
            <a:r>
              <a:rPr lang="ko-KR" altLang="en-US" sz="12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기업</a:t>
            </a:r>
            <a:r>
              <a:rPr lang="en-US" altLang="ko-KR" sz="12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, </a:t>
            </a:r>
            <a:r>
              <a:rPr lang="ko-KR" altLang="en-US" sz="12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기관</a:t>
            </a:r>
            <a:r>
              <a:rPr lang="en-US" altLang="ko-KR" sz="12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, </a:t>
            </a:r>
            <a:r>
              <a:rPr lang="ko-KR" altLang="en-US" sz="12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공공 데이터</a:t>
            </a:r>
          </a:p>
        </p:txBody>
      </p:sp>
      <p:sp>
        <p:nvSpPr>
          <p:cNvPr id="34" name="양쪽 모서리가 둥근 사각형 33"/>
          <p:cNvSpPr/>
          <p:nvPr/>
        </p:nvSpPr>
        <p:spPr>
          <a:xfrm>
            <a:off x="3604891" y="1503869"/>
            <a:ext cx="1934223" cy="339011"/>
          </a:xfrm>
          <a:prstGeom prst="round2SameRect">
            <a:avLst>
              <a:gd name="adj1" fmla="val 42220"/>
              <a:gd name="adj2" fmla="val 0"/>
            </a:avLst>
          </a:prstGeom>
          <a:solidFill>
            <a:srgbClr val="00A1FA"/>
          </a:solidFill>
          <a:ln w="3175" cap="flat" cmpd="sng" algn="ctr">
            <a:solidFill>
              <a:srgbClr val="00B0F0"/>
            </a:solidFill>
            <a:prstDash val="solid"/>
          </a:ln>
          <a:effectLst/>
        </p:spPr>
        <p:txBody>
          <a:bodyPr wrap="square" lIns="36000" tIns="36000" rIns="36000" bIns="36000" rtlCol="0" anchor="ctr"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endParaRPr kumimoji="0" lang="ko-KR" altLang="en-US" sz="1800" kern="0" dirty="0" err="1">
              <a:solidFill>
                <a:prstClr val="white"/>
              </a:solidFill>
              <a:latin typeface="-웹윤고딕140" panose="02030504000101010101" pitchFamily="18" charset="-127"/>
              <a:ea typeface="-웹윤고딕140" panose="02030504000101010101" pitchFamily="18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625875" y="1602872"/>
            <a:ext cx="1913239" cy="1661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>
              <a:lnSpc>
                <a:spcPct val="90000"/>
              </a:lnSpc>
              <a:buSzPct val="80000"/>
            </a:pPr>
            <a:r>
              <a:rPr lang="ko-KR" altLang="en-US" sz="12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정리된 데이터</a:t>
            </a:r>
          </a:p>
        </p:txBody>
      </p:sp>
      <p:sp>
        <p:nvSpPr>
          <p:cNvPr id="36" name="양쪽 모서리가 둥근 사각형 35"/>
          <p:cNvSpPr/>
          <p:nvPr/>
        </p:nvSpPr>
        <p:spPr>
          <a:xfrm>
            <a:off x="6837371" y="1503869"/>
            <a:ext cx="1934223" cy="339011"/>
          </a:xfrm>
          <a:prstGeom prst="round2SameRect">
            <a:avLst>
              <a:gd name="adj1" fmla="val 42220"/>
              <a:gd name="adj2" fmla="val 0"/>
            </a:avLst>
          </a:prstGeom>
          <a:solidFill>
            <a:srgbClr val="00A1FA"/>
          </a:solidFill>
          <a:ln w="3175" cap="flat" cmpd="sng" algn="ctr">
            <a:solidFill>
              <a:srgbClr val="00B0F0"/>
            </a:solidFill>
            <a:prstDash val="solid"/>
          </a:ln>
          <a:effectLst/>
        </p:spPr>
        <p:txBody>
          <a:bodyPr wrap="square" lIns="36000" tIns="36000" rIns="36000" bIns="36000" rtlCol="0" anchor="ctr"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endParaRPr kumimoji="0" lang="ko-KR" altLang="en-US" sz="1800" kern="0" dirty="0" err="1">
              <a:solidFill>
                <a:prstClr val="white"/>
              </a:solidFill>
              <a:latin typeface="-웹윤고딕140" panose="02030504000101010101" pitchFamily="18" charset="-127"/>
              <a:ea typeface="-웹윤고딕140" panose="02030504000101010101" pitchFamily="18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6858355" y="1616722"/>
            <a:ext cx="1913239" cy="1384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>
              <a:lnSpc>
                <a:spcPct val="90000"/>
              </a:lnSpc>
              <a:buSzPct val="80000"/>
            </a:pPr>
            <a:r>
              <a:rPr lang="ko-KR" altLang="en-US" sz="10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마케팅 분석</a:t>
            </a:r>
            <a:r>
              <a:rPr lang="en-US" altLang="ko-KR" sz="10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/</a:t>
            </a:r>
            <a:r>
              <a:rPr lang="ko-KR" altLang="en-US" sz="10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추천</a:t>
            </a:r>
            <a:r>
              <a:rPr lang="en-US" altLang="ko-KR" sz="10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/</a:t>
            </a:r>
            <a:r>
              <a:rPr lang="ko-KR" altLang="en-US" sz="10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자율주행기술</a:t>
            </a:r>
            <a:r>
              <a:rPr lang="en-US" altLang="ko-KR" sz="10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/…</a:t>
            </a:r>
          </a:p>
        </p:txBody>
      </p:sp>
      <p:sp>
        <p:nvSpPr>
          <p:cNvPr id="18" name="직사각형 17"/>
          <p:cNvSpPr/>
          <p:nvPr/>
        </p:nvSpPr>
        <p:spPr>
          <a:xfrm flipH="1">
            <a:off x="3612829" y="1851039"/>
            <a:ext cx="1926283" cy="1873892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</a:ln>
          <a:effectLst/>
        </p:spPr>
        <p:txBody>
          <a:bodyPr wrap="square" lIns="36000" tIns="612000" rIns="36000" bIns="36000" rtlCol="0" anchor="t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200" kern="0" dirty="0" err="1">
              <a:ln>
                <a:solidFill>
                  <a:prstClr val="white">
                    <a:lumMod val="65000"/>
                    <a:alpha val="0"/>
                  </a:prst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-웹윤고딕140" panose="02030504000101010101" pitchFamily="18" charset="-127"/>
              <a:ea typeface="-웹윤고딕140" panose="02030504000101010101" pitchFamily="18" charset="-127"/>
            </a:endParaRPr>
          </a:p>
        </p:txBody>
      </p:sp>
      <p:sp>
        <p:nvSpPr>
          <p:cNvPr id="19" name="직사각형 18"/>
          <p:cNvSpPr/>
          <p:nvPr/>
        </p:nvSpPr>
        <p:spPr>
          <a:xfrm flipH="1">
            <a:off x="369172" y="1851039"/>
            <a:ext cx="1926283" cy="1873892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</a:ln>
          <a:effectLst/>
        </p:spPr>
        <p:txBody>
          <a:bodyPr wrap="square" lIns="36000" tIns="612000" rIns="36000" bIns="36000" rtlCol="0" anchor="t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200" kern="0" dirty="0" err="1">
              <a:ln>
                <a:solidFill>
                  <a:prstClr val="white">
                    <a:lumMod val="65000"/>
                    <a:alpha val="0"/>
                  </a:prst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-웹윤고딕140" panose="02030504000101010101" pitchFamily="18" charset="-127"/>
              <a:ea typeface="-웹윤고딕140" panose="02030504000101010101" pitchFamily="18" charset="-127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48" r="5912"/>
          <a:stretch/>
        </p:blipFill>
        <p:spPr>
          <a:xfrm>
            <a:off x="505141" y="1991799"/>
            <a:ext cx="1667389" cy="1600532"/>
          </a:xfrm>
          <a:prstGeom prst="rect">
            <a:avLst/>
          </a:prstGeom>
          <a:ln w="3175">
            <a:noFill/>
          </a:ln>
        </p:spPr>
      </p:pic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30" r="3497"/>
          <a:stretch/>
        </p:blipFill>
        <p:spPr>
          <a:xfrm>
            <a:off x="3739646" y="1991801"/>
            <a:ext cx="1660129" cy="1594341"/>
          </a:xfrm>
          <a:prstGeom prst="rect">
            <a:avLst/>
          </a:prstGeom>
          <a:ln w="3175">
            <a:noFill/>
          </a:ln>
        </p:spPr>
      </p:pic>
      <p:sp>
        <p:nvSpPr>
          <p:cNvPr id="23" name="TextBox 22"/>
          <p:cNvSpPr txBox="1"/>
          <p:nvPr/>
        </p:nvSpPr>
        <p:spPr>
          <a:xfrm>
            <a:off x="2497220" y="3407630"/>
            <a:ext cx="9316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latinLnBrk="0">
              <a:spcAft>
                <a:spcPts val="500"/>
              </a:spcAft>
              <a:buClr>
                <a:schemeClr val="tx1">
                  <a:lumMod val="75000"/>
                  <a:lumOff val="25000"/>
                </a:schemeClr>
              </a:buClr>
              <a:buSzPct val="80000"/>
              <a:defRPr/>
            </a:pPr>
            <a:r>
              <a:rPr lang="ko-KR" altLang="en-US" sz="12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0000FF"/>
                </a:solidFill>
                <a:latin typeface="+mn-ea"/>
                <a:ea typeface="+mn-ea"/>
              </a:rPr>
              <a:t>데이터 발굴</a:t>
            </a:r>
            <a:r>
              <a:rPr lang="en-US" altLang="ko-KR" sz="12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0000FF"/>
                </a:solidFill>
                <a:latin typeface="+mn-ea"/>
                <a:ea typeface="+mn-ea"/>
              </a:rPr>
              <a:t/>
            </a:r>
            <a:br>
              <a:rPr lang="en-US" altLang="ko-KR" sz="12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0000FF"/>
                </a:solidFill>
                <a:latin typeface="+mn-ea"/>
                <a:ea typeface="+mn-ea"/>
              </a:rPr>
            </a:br>
            <a:r>
              <a:rPr lang="ko-KR" altLang="en-US" sz="12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0000FF"/>
                </a:solidFill>
                <a:latin typeface="+mn-ea"/>
                <a:ea typeface="+mn-ea"/>
              </a:rPr>
              <a:t>및 정리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251156" y="6072162"/>
            <a:ext cx="14237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latinLnBrk="0">
              <a:spcAft>
                <a:spcPts val="500"/>
              </a:spcAft>
              <a:buClr>
                <a:schemeClr val="tx1">
                  <a:lumMod val="75000"/>
                  <a:lumOff val="25000"/>
                </a:schemeClr>
              </a:buClr>
              <a:buSzPct val="80000"/>
              <a:defRPr/>
            </a:pPr>
            <a:r>
              <a:rPr lang="ko-KR" altLang="en-US" sz="12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0000FF"/>
                </a:solidFill>
                <a:latin typeface="+mn-ea"/>
                <a:ea typeface="+mn-ea"/>
              </a:rPr>
              <a:t>데이터 전처리</a:t>
            </a:r>
            <a:r>
              <a:rPr lang="en-US" altLang="ko-KR" sz="12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0000FF"/>
                </a:solidFill>
                <a:latin typeface="+mn-ea"/>
                <a:ea typeface="+mn-ea"/>
              </a:rPr>
              <a:t>, </a:t>
            </a:r>
            <a:r>
              <a:rPr lang="ko-KR" altLang="en-US" sz="12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0000FF"/>
                </a:solidFill>
                <a:latin typeface="+mn-ea"/>
                <a:ea typeface="+mn-ea"/>
              </a:rPr>
              <a:t>가공</a:t>
            </a:r>
          </a:p>
        </p:txBody>
      </p:sp>
      <p:cxnSp>
        <p:nvCxnSpPr>
          <p:cNvPr id="3" name="꺾인 연결선 2"/>
          <p:cNvCxnSpPr>
            <a:stCxn id="19" idx="2"/>
            <a:endCxn id="28" idx="1"/>
          </p:cNvCxnSpPr>
          <p:nvPr/>
        </p:nvCxnSpPr>
        <p:spPr>
          <a:xfrm rot="16200000" flipH="1">
            <a:off x="1534635" y="3522611"/>
            <a:ext cx="622757" cy="1027396"/>
          </a:xfrm>
          <a:prstGeom prst="bentConnector2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꺾인 연결선 5"/>
          <p:cNvCxnSpPr>
            <a:stCxn id="29" idx="3"/>
            <a:endCxn id="18" idx="2"/>
          </p:cNvCxnSpPr>
          <p:nvPr/>
        </p:nvCxnSpPr>
        <p:spPr>
          <a:xfrm flipV="1">
            <a:off x="3566391" y="3724931"/>
            <a:ext cx="792000" cy="1868719"/>
          </a:xfrm>
          <a:prstGeom prst="bentConnector2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>
            <a:stCxn id="28" idx="2"/>
            <a:endCxn id="29" idx="0"/>
          </p:cNvCxnSpPr>
          <p:nvPr/>
        </p:nvCxnSpPr>
        <p:spPr>
          <a:xfrm flipH="1">
            <a:off x="2963051" y="4787698"/>
            <a:ext cx="3967" cy="365939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꺾인 연결선 12"/>
          <p:cNvCxnSpPr/>
          <p:nvPr/>
        </p:nvCxnSpPr>
        <p:spPr>
          <a:xfrm rot="16200000" flipH="1">
            <a:off x="5064849" y="3640308"/>
            <a:ext cx="622756" cy="792000"/>
          </a:xfrm>
          <a:prstGeom prst="bentConnector2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꺾인 연결선 14"/>
          <p:cNvCxnSpPr>
            <a:stCxn id="27" idx="3"/>
            <a:endCxn id="38" idx="2"/>
          </p:cNvCxnSpPr>
          <p:nvPr/>
        </p:nvCxnSpPr>
        <p:spPr>
          <a:xfrm flipV="1">
            <a:off x="6795402" y="3716771"/>
            <a:ext cx="1008235" cy="630916"/>
          </a:xfrm>
          <a:prstGeom prst="bentConnector2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5686768" y="4830479"/>
            <a:ext cx="14093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latinLnBrk="0">
              <a:spcAft>
                <a:spcPts val="500"/>
              </a:spcAft>
              <a:buClr>
                <a:schemeClr val="tx1">
                  <a:lumMod val="75000"/>
                  <a:lumOff val="25000"/>
                </a:schemeClr>
              </a:buClr>
              <a:buSzPct val="80000"/>
              <a:defRPr/>
            </a:pPr>
            <a:r>
              <a:rPr lang="ko-KR" altLang="en-US" sz="12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0000FF"/>
                </a:solidFill>
                <a:latin typeface="+mn-ea"/>
                <a:ea typeface="+mn-ea"/>
              </a:rPr>
              <a:t>인공지능</a:t>
            </a:r>
            <a:r>
              <a:rPr lang="en-US" altLang="ko-KR" sz="12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0000FF"/>
                </a:solidFill>
                <a:latin typeface="+mn-ea"/>
                <a:ea typeface="+mn-ea"/>
              </a:rPr>
              <a:t>/</a:t>
            </a:r>
            <a:r>
              <a:rPr lang="ko-KR" altLang="en-US" sz="12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0000FF"/>
                </a:solidFill>
                <a:latin typeface="+mn-ea"/>
                <a:ea typeface="+mn-ea"/>
              </a:rPr>
              <a:t>빅데이터 </a:t>
            </a:r>
            <a:r>
              <a:rPr lang="en-US" altLang="ko-KR" sz="12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0000FF"/>
                </a:solidFill>
                <a:latin typeface="+mn-ea"/>
                <a:ea typeface="+mn-ea"/>
              </a:rPr>
              <a:t/>
            </a:r>
            <a:br>
              <a:rPr lang="en-US" altLang="ko-KR" sz="12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0000FF"/>
                </a:solidFill>
                <a:latin typeface="+mn-ea"/>
                <a:ea typeface="+mn-ea"/>
              </a:rPr>
            </a:br>
            <a:r>
              <a:rPr lang="ko-KR" altLang="en-US" sz="12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0000FF"/>
                </a:solidFill>
                <a:latin typeface="+mn-ea"/>
                <a:ea typeface="+mn-ea"/>
              </a:rPr>
              <a:t>기술만</a:t>
            </a:r>
            <a:br>
              <a:rPr lang="ko-KR" altLang="en-US" sz="12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0000FF"/>
                </a:solidFill>
                <a:latin typeface="+mn-ea"/>
                <a:ea typeface="+mn-ea"/>
              </a:rPr>
            </a:br>
            <a:r>
              <a:rPr lang="ko-KR" altLang="en-US" sz="12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0000FF"/>
                </a:solidFill>
                <a:latin typeface="+mn-ea"/>
                <a:ea typeface="+mn-ea"/>
              </a:rPr>
              <a:t>열심히 </a:t>
            </a:r>
            <a:r>
              <a:rPr lang="en-US" altLang="ko-KR" sz="12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0000FF"/>
                </a:solidFill>
                <a:latin typeface="+mn-ea"/>
                <a:ea typeface="+mn-ea"/>
              </a:rPr>
              <a:t>R&amp;D</a:t>
            </a:r>
          </a:p>
        </p:txBody>
      </p:sp>
      <p:sp>
        <p:nvSpPr>
          <p:cNvPr id="40" name="직사각형 39"/>
          <p:cNvSpPr/>
          <p:nvPr/>
        </p:nvSpPr>
        <p:spPr>
          <a:xfrm>
            <a:off x="240635" y="1346938"/>
            <a:ext cx="5419023" cy="5072513"/>
          </a:xfrm>
          <a:prstGeom prst="rect">
            <a:avLst/>
          </a:prstGeom>
          <a:solidFill>
            <a:srgbClr val="262626">
              <a:alpha val="69804"/>
            </a:srgbClr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buSzPct val="80000"/>
            </a:pPr>
            <a:r>
              <a:rPr lang="ko-KR" altLang="en-US" sz="20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이 부분의 중요성 및 업무량에 대한 </a:t>
            </a:r>
            <a:r>
              <a:rPr lang="en-US" altLang="ko-KR" sz="20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/>
            </a:r>
            <a:br>
              <a:rPr lang="en-US" altLang="ko-KR" sz="20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</a:br>
            <a:r>
              <a:rPr lang="ko-KR" altLang="en-US" sz="20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무지 또는 무시 </a:t>
            </a:r>
            <a:endParaRPr lang="en-US" altLang="ko-KR" sz="2000" b="1" spc="-10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  <a:p>
            <a:pPr algn="ctr">
              <a:lnSpc>
                <a:spcPct val="90000"/>
              </a:lnSpc>
              <a:buSzPct val="80000"/>
            </a:pPr>
            <a:endParaRPr lang="en-US" altLang="ko-KR" sz="2000" b="1" spc="-10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  <a:p>
            <a:pPr algn="ctr">
              <a:lnSpc>
                <a:spcPct val="90000"/>
              </a:lnSpc>
              <a:buSzPct val="80000"/>
            </a:pPr>
            <a:r>
              <a:rPr lang="ko-KR" altLang="en-US" sz="20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간단한 실험실 데이터를 이용해 </a:t>
            </a:r>
            <a:r>
              <a:rPr lang="en-US" altLang="ko-KR" sz="20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/>
            </a:r>
            <a:br>
              <a:rPr lang="en-US" altLang="ko-KR" sz="20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</a:br>
            <a:r>
              <a:rPr lang="en-US" altLang="ko-KR" sz="20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Viable Product </a:t>
            </a:r>
            <a:r>
              <a:rPr lang="ko-KR" altLang="en-US" sz="20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개발 시도</a:t>
            </a:r>
          </a:p>
        </p:txBody>
      </p:sp>
      <p:sp>
        <p:nvSpPr>
          <p:cNvPr id="43" name="직사각형 42"/>
          <p:cNvSpPr/>
          <p:nvPr/>
        </p:nvSpPr>
        <p:spPr>
          <a:xfrm>
            <a:off x="396003" y="187475"/>
            <a:ext cx="4219425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3000" b="1" spc="-200" smtClean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인공지능</a:t>
            </a:r>
            <a:r>
              <a:rPr lang="en-US" altLang="ko-KR" sz="3000" b="1" spc="-200" smtClean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3000" b="1" spc="-200" smtClean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빅데이터 </a:t>
            </a:r>
            <a:r>
              <a:rPr lang="en-US" altLang="ko-KR" sz="3000" b="1" spc="-200" smtClean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= </a:t>
            </a:r>
            <a:r>
              <a:rPr lang="ko-KR" altLang="en-US" sz="3000" b="1" spc="-200" smtClean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돈</a:t>
            </a:r>
            <a:r>
              <a:rPr lang="en-US" altLang="ko-KR" sz="3000" b="1" spc="-200" smtClean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endParaRPr kumimoji="0" lang="ko-KR" altLang="en-US" sz="3000" b="1" spc="-200" dirty="0">
              <a:ln>
                <a:solidFill>
                  <a:prstClr val="black">
                    <a:lumMod val="65000"/>
                    <a:lumOff val="35000"/>
                    <a:alpha val="0"/>
                  </a:prst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lang="ja-JP" altLang="en-US" smtClean="0"/>
              <a:pPr/>
              <a:t>24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508279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그림 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4176613"/>
            <a:ext cx="9144001" cy="2295113"/>
          </a:xfrm>
          <a:prstGeom prst="rect">
            <a:avLst/>
          </a:prstGeom>
        </p:spPr>
      </p:pic>
      <p:pic>
        <p:nvPicPr>
          <p:cNvPr id="105474" name="Picture 2" descr="Image result for data scientist vs data analyst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17475" y="1090615"/>
            <a:ext cx="5016500" cy="2250167"/>
          </a:xfrm>
          <a:prstGeom prst="rect">
            <a:avLst/>
          </a:prstGeom>
          <a:noFill/>
        </p:spPr>
      </p:pic>
      <p:pic>
        <p:nvPicPr>
          <p:cNvPr id="105476" name="Picture 4" descr="Image result for data scientist vs data analyst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524254" y="2700552"/>
            <a:ext cx="5403849" cy="3724063"/>
          </a:xfrm>
          <a:prstGeom prst="rect">
            <a:avLst/>
          </a:prstGeom>
          <a:noFill/>
        </p:spPr>
      </p:pic>
      <p:sp>
        <p:nvSpPr>
          <p:cNvPr id="8" name="직사각형 7"/>
          <p:cNvSpPr/>
          <p:nvPr/>
        </p:nvSpPr>
        <p:spPr>
          <a:xfrm>
            <a:off x="396003" y="187475"/>
            <a:ext cx="2347117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3000" b="1" spc="-200" smtClean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Data Scientist</a:t>
            </a:r>
            <a:endParaRPr kumimoji="0" lang="ko-KR" altLang="en-US" sz="3000" b="1" spc="-200" dirty="0">
              <a:ln>
                <a:solidFill>
                  <a:prstClr val="black">
                    <a:lumMod val="65000"/>
                    <a:lumOff val="35000"/>
                    <a:alpha val="0"/>
                  </a:prst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lang="ja-JP" altLang="en-US" smtClean="0"/>
              <a:pPr/>
              <a:t>25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4174413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4167087"/>
            <a:ext cx="9144001" cy="2295113"/>
          </a:xfrm>
          <a:prstGeom prst="rect">
            <a:avLst/>
          </a:prstGeom>
        </p:spPr>
      </p:pic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14299" y="1179507"/>
            <a:ext cx="8715404" cy="44989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직사각형 6"/>
          <p:cNvSpPr/>
          <p:nvPr/>
        </p:nvSpPr>
        <p:spPr>
          <a:xfrm>
            <a:off x="396003" y="187475"/>
            <a:ext cx="6264857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3000" b="1" spc="-200" smtClean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누구나 빅데이터 분석가가 될 수 있다</a:t>
            </a:r>
            <a:r>
              <a:rPr lang="en-US" altLang="ko-KR" sz="3000" b="1" spc="-200" smtClean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endParaRPr kumimoji="0" lang="ko-KR" altLang="en-US" sz="3000" b="1" spc="-200" dirty="0">
              <a:ln>
                <a:solidFill>
                  <a:prstClr val="black">
                    <a:lumMod val="65000"/>
                    <a:lumOff val="35000"/>
                    <a:alpha val="0"/>
                  </a:prst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lang="ja-JP" altLang="en-US" smtClean="0"/>
              <a:pPr/>
              <a:t>26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876970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4167087"/>
            <a:ext cx="9144001" cy="2295113"/>
          </a:xfrm>
          <a:prstGeom prst="rect">
            <a:avLst/>
          </a:prstGeom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38151" y="1271591"/>
            <a:ext cx="8267700" cy="4695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직사각형 7"/>
          <p:cNvSpPr/>
          <p:nvPr/>
        </p:nvSpPr>
        <p:spPr>
          <a:xfrm>
            <a:off x="396003" y="187475"/>
            <a:ext cx="6264857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3000" b="1" spc="-200" smtClean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누구나 빅데이터 분석가가 될 수 있다</a:t>
            </a:r>
            <a:r>
              <a:rPr lang="en-US" altLang="ko-KR" sz="3000" b="1" spc="-200" smtClean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endParaRPr kumimoji="0" lang="ko-KR" altLang="en-US" sz="3000" b="1" spc="-200" dirty="0">
              <a:ln>
                <a:solidFill>
                  <a:prstClr val="black">
                    <a:lumMod val="65000"/>
                    <a:lumOff val="35000"/>
                    <a:alpha val="0"/>
                  </a:prst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lang="ja-JP" altLang="en-US" smtClean="0"/>
              <a:pPr/>
              <a:t>27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929942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4167087"/>
            <a:ext cx="9144001" cy="2295113"/>
          </a:xfrm>
          <a:prstGeom prst="rect">
            <a:avLst/>
          </a:prstGeom>
        </p:spPr>
      </p:pic>
      <p:pic>
        <p:nvPicPr>
          <p:cNvPr id="5" name="그림 4" descr="그림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9553" y="896263"/>
            <a:ext cx="4918472" cy="5509607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396003" y="187475"/>
            <a:ext cx="6264857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3000" b="1" spc="-200" smtClean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누구나 빅데이터 분석가가 될 수 있다</a:t>
            </a:r>
            <a:r>
              <a:rPr lang="en-US" altLang="ko-KR" sz="3000" b="1" spc="-200" smtClean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endParaRPr kumimoji="0" lang="ko-KR" altLang="en-US" sz="3000" b="1" spc="-200" dirty="0">
              <a:ln>
                <a:solidFill>
                  <a:prstClr val="black">
                    <a:lumMod val="65000"/>
                    <a:lumOff val="35000"/>
                    <a:alpha val="0"/>
                  </a:prst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lang="ja-JP" altLang="en-US" smtClean="0"/>
              <a:pPr/>
              <a:t>28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107915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4167087"/>
            <a:ext cx="9144001" cy="229511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02" b="4012"/>
          <a:stretch/>
        </p:blipFill>
        <p:spPr>
          <a:xfrm>
            <a:off x="206889" y="1768546"/>
            <a:ext cx="3510941" cy="334999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249920" y="5157038"/>
            <a:ext cx="14248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&lt;</a:t>
            </a:r>
            <a:r>
              <a:rPr lang="ko-KR" altLang="en-US" sz="12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출처</a:t>
            </a:r>
            <a:r>
              <a:rPr lang="en-US" altLang="ko-KR" sz="12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: FACEBOOK&gt;</a:t>
            </a:r>
            <a:endParaRPr lang="ko-KR" altLang="en-US" sz="1200" b="1" spc="-10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3909" y="1768546"/>
            <a:ext cx="4977584" cy="3349993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3973909" y="5286582"/>
            <a:ext cx="497758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"</a:t>
            </a:r>
            <a:r>
              <a:rPr lang="ko-KR" altLang="en-US" sz="12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단순해서 재미 없어요</a:t>
            </a:r>
            <a:r>
              <a:rPr lang="en-US" altLang="ko-KR" sz="12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"..AI </a:t>
            </a:r>
            <a:r>
              <a:rPr lang="ko-KR" altLang="en-US" sz="12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스피커 사용자 만족도 기대 이하</a:t>
            </a:r>
            <a:endParaRPr lang="en-US" altLang="ko-KR" sz="1200" b="1" spc="-10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  <a:p>
            <a:pPr algn="ctr"/>
            <a:r>
              <a:rPr lang="en-US" altLang="ko-KR" sz="12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hlinkClick r:id="rId6"/>
              </a:rPr>
              <a:t>http://v.media.daum.net/v/20180710162905818</a:t>
            </a:r>
            <a:r>
              <a:rPr lang="en-US" altLang="ko-KR" sz="12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 </a:t>
            </a:r>
            <a:endParaRPr lang="ko-KR" altLang="en-US" sz="1200" b="1" spc="-10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96003" y="187475"/>
            <a:ext cx="3166251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3000" b="1" spc="-200" smtClean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인공지능의 현실성</a:t>
            </a:r>
            <a:endParaRPr kumimoji="0" lang="ko-KR" altLang="en-US" sz="3000" b="1" spc="-200" dirty="0">
              <a:ln>
                <a:solidFill>
                  <a:prstClr val="black">
                    <a:lumMod val="65000"/>
                    <a:lumOff val="35000"/>
                    <a:alpha val="0"/>
                  </a:prst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lang="ja-JP" altLang="en-US" smtClean="0"/>
              <a:pPr/>
              <a:t>29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819280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직사각형 76"/>
          <p:cNvSpPr/>
          <p:nvPr/>
        </p:nvSpPr>
        <p:spPr>
          <a:xfrm>
            <a:off x="396000" y="187475"/>
            <a:ext cx="4068743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kumimoji="0" lang="ko-KR" altLang="en-US" sz="3000" b="1" spc="-200" smtClean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인공지능</a:t>
            </a:r>
            <a:r>
              <a:rPr kumimoji="0" lang="en-US" altLang="ko-KR" sz="3000" b="1" spc="-200" smtClean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kumimoji="0" lang="ko-KR" altLang="en-US" sz="3000" b="1" spc="-200" smtClean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빅데이터 시대</a:t>
            </a:r>
            <a:endParaRPr kumimoji="0" lang="ko-KR" altLang="en-US" sz="3000" b="1" spc="-200" dirty="0">
              <a:ln>
                <a:solidFill>
                  <a:prstClr val="black">
                    <a:lumMod val="65000"/>
                    <a:lumOff val="35000"/>
                    <a:alpha val="0"/>
                  </a:prst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lang="ja-JP" altLang="en-US" smtClean="0"/>
              <a:pPr/>
              <a:t>3</a:t>
            </a:fld>
            <a:endParaRPr lang="ja-JP" altLang="en-US"/>
          </a:p>
        </p:txBody>
      </p:sp>
      <p:pic>
        <p:nvPicPr>
          <p:cNvPr id="3" name="ClBgdS0Mt-o"/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831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4167087"/>
            <a:ext cx="9144001" cy="229511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92" r="8929"/>
          <a:stretch/>
        </p:blipFill>
        <p:spPr>
          <a:xfrm>
            <a:off x="4946222" y="2032851"/>
            <a:ext cx="3775739" cy="3155167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357501" y="1975102"/>
            <a:ext cx="4253003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“1950</a:t>
            </a:r>
            <a:r>
              <a:rPr lang="ko-KR" altLang="en-US" sz="14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년대에 탄생한 인공지능은 그동안 수차례에 걸쳐 영욕을 겪었다</a:t>
            </a:r>
            <a:r>
              <a:rPr lang="en-US" altLang="ko-KR" sz="14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. </a:t>
            </a:r>
            <a:r>
              <a:rPr lang="ko-KR" altLang="en-US" sz="14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이 마법 같은 기술에 뜨거운 기대와 투자가 집중됐다가 어느 날 갑자기 썰물처럼 빠져나가는 ‘인공지능의 겨울</a:t>
            </a:r>
            <a:r>
              <a:rPr lang="en-US" altLang="ko-KR" sz="14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(AI Winter)’</a:t>
            </a:r>
            <a:r>
              <a:rPr lang="ko-KR" altLang="en-US" sz="14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이 반복되어온 것이다</a:t>
            </a:r>
            <a:r>
              <a:rPr lang="en-US" altLang="ko-KR" sz="14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.”</a:t>
            </a:r>
          </a:p>
          <a:p>
            <a:endParaRPr lang="en-US" altLang="ko-KR" sz="1400" b="1" spc="-10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  <a:p>
            <a:r>
              <a:rPr lang="en-US" altLang="ko-KR" sz="14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+mn-ea"/>
                <a:ea typeface="+mn-ea"/>
              </a:rPr>
              <a:t>“</a:t>
            </a:r>
            <a:r>
              <a:rPr lang="ko-KR" altLang="en-US" sz="14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+mn-ea"/>
                <a:ea typeface="+mn-ea"/>
              </a:rPr>
              <a:t>얀 </a:t>
            </a:r>
            <a:r>
              <a:rPr lang="ko-KR" altLang="en-US" sz="1400" b="1" spc="-100" dirty="0" err="1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+mn-ea"/>
                <a:ea typeface="+mn-ea"/>
              </a:rPr>
              <a:t>르쿤</a:t>
            </a:r>
            <a:r>
              <a:rPr lang="ko-KR" altLang="en-US" sz="14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+mn-ea"/>
                <a:ea typeface="+mn-ea"/>
              </a:rPr>
              <a:t> 뉴욕 대학 교수</a:t>
            </a:r>
            <a:r>
              <a:rPr lang="en-US" altLang="ko-KR" sz="14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+mn-ea"/>
                <a:ea typeface="+mn-ea"/>
              </a:rPr>
              <a:t>(</a:t>
            </a:r>
            <a:r>
              <a:rPr lang="ko-KR" altLang="en-US" sz="14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+mn-ea"/>
                <a:ea typeface="+mn-ea"/>
              </a:rPr>
              <a:t>페이스북 수석 </a:t>
            </a:r>
            <a:r>
              <a:rPr lang="en-US" altLang="ko-KR" sz="14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+mn-ea"/>
                <a:ea typeface="+mn-ea"/>
              </a:rPr>
              <a:t>AI </a:t>
            </a:r>
            <a:r>
              <a:rPr lang="ko-KR" altLang="en-US" sz="14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+mn-ea"/>
                <a:ea typeface="+mn-ea"/>
              </a:rPr>
              <a:t>엔지니어</a:t>
            </a:r>
            <a:r>
              <a:rPr lang="en-US" altLang="ko-KR" sz="14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+mn-ea"/>
                <a:ea typeface="+mn-ea"/>
              </a:rPr>
              <a:t>)</a:t>
            </a:r>
            <a:r>
              <a:rPr lang="ko-KR" altLang="en-US" sz="14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+mn-ea"/>
                <a:ea typeface="+mn-ea"/>
              </a:rPr>
              <a:t>는 </a:t>
            </a:r>
            <a:r>
              <a:rPr lang="en-US" altLang="ko-KR" sz="14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+mn-ea"/>
                <a:ea typeface="+mn-ea"/>
              </a:rPr>
              <a:t>‘</a:t>
            </a:r>
            <a:r>
              <a:rPr lang="ko-KR" altLang="en-US" sz="14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+mn-ea"/>
                <a:ea typeface="+mn-ea"/>
              </a:rPr>
              <a:t>인공지능</a:t>
            </a:r>
            <a:r>
              <a:rPr lang="en-US" altLang="ko-KR" sz="14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+mn-ea"/>
                <a:ea typeface="+mn-ea"/>
              </a:rPr>
              <a:t>(AI)</a:t>
            </a:r>
            <a:r>
              <a:rPr lang="ko-KR" altLang="en-US" sz="14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+mn-ea"/>
                <a:ea typeface="+mn-ea"/>
              </a:rPr>
              <a:t>은 아직 초보적인 수준이어서 영화 </a:t>
            </a:r>
            <a:r>
              <a:rPr lang="en-US" altLang="ko-KR" sz="14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+mn-ea"/>
                <a:ea typeface="+mn-ea"/>
              </a:rPr>
              <a:t>&lt;</a:t>
            </a:r>
            <a:r>
              <a:rPr lang="ko-KR" altLang="en-US" sz="14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+mn-ea"/>
                <a:ea typeface="+mn-ea"/>
              </a:rPr>
              <a:t>터미네이터</a:t>
            </a:r>
            <a:r>
              <a:rPr lang="en-US" altLang="ko-KR" sz="14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+mn-ea"/>
                <a:ea typeface="+mn-ea"/>
              </a:rPr>
              <a:t>&gt;</a:t>
            </a:r>
            <a:r>
              <a:rPr lang="ko-KR" altLang="en-US" sz="14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+mn-ea"/>
                <a:ea typeface="+mn-ea"/>
              </a:rPr>
              <a:t>처럼 인간을 공격하는 상황은 발생하지 않는다</a:t>
            </a:r>
            <a:r>
              <a:rPr lang="en-US" altLang="ko-KR" sz="14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+mn-ea"/>
                <a:ea typeface="+mn-ea"/>
              </a:rPr>
              <a:t>’</a:t>
            </a:r>
            <a:r>
              <a:rPr lang="ko-KR" altLang="en-US" sz="14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+mn-ea"/>
                <a:ea typeface="+mn-ea"/>
              </a:rPr>
              <a:t>라고 단언했다</a:t>
            </a:r>
            <a:r>
              <a:rPr lang="en-US" altLang="ko-KR" sz="14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+mn-ea"/>
                <a:ea typeface="+mn-ea"/>
              </a:rPr>
              <a:t>.”</a:t>
            </a:r>
          </a:p>
          <a:p>
            <a:endParaRPr lang="en-US" altLang="ko-KR" sz="1400" b="1" spc="-10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  <a:p>
            <a:r>
              <a:rPr lang="en-US" altLang="ko-KR" sz="14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“</a:t>
            </a:r>
            <a:r>
              <a:rPr lang="ko-KR" altLang="en-US" sz="14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프랑스 출신인 </a:t>
            </a:r>
            <a:r>
              <a:rPr lang="ko-KR" altLang="en-US" sz="1400" b="1" spc="-100" dirty="0" err="1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르쿤</a:t>
            </a:r>
            <a:r>
              <a:rPr lang="ko-KR" altLang="en-US" sz="14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 교수는 </a:t>
            </a:r>
            <a:r>
              <a:rPr lang="en-US" altLang="ko-KR" sz="14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1980</a:t>
            </a:r>
            <a:r>
              <a:rPr lang="ko-KR" altLang="en-US" sz="14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년대 말부터</a:t>
            </a:r>
            <a:r>
              <a:rPr lang="en-US" altLang="ko-KR" sz="14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, </a:t>
            </a:r>
            <a:r>
              <a:rPr lang="ko-KR" altLang="en-US" sz="14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컴퓨터에 인간의 두뇌를 모방한 가상 신경망을 심어 복잡한 연산을 수행토록 하는 </a:t>
            </a:r>
            <a:r>
              <a:rPr lang="ko-KR" altLang="en-US" sz="1400" b="1" spc="-100" dirty="0" err="1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딥러닝</a:t>
            </a:r>
            <a:r>
              <a:rPr lang="en-US" altLang="ko-KR" sz="14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(deep learning·</a:t>
            </a:r>
            <a:r>
              <a:rPr lang="ko-KR" altLang="en-US" sz="14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심층 신경망</a:t>
            </a:r>
            <a:r>
              <a:rPr lang="en-US" altLang="ko-KR" sz="14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) </a:t>
            </a:r>
            <a:r>
              <a:rPr lang="ko-KR" altLang="en-US" sz="14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연구에 몰두했다</a:t>
            </a:r>
            <a:r>
              <a:rPr lang="en-US" altLang="ko-KR" sz="14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. </a:t>
            </a:r>
            <a:r>
              <a:rPr lang="ko-KR" altLang="en-US" sz="14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그 성과가 바로 ‘</a:t>
            </a:r>
            <a:r>
              <a:rPr lang="ko-KR" altLang="en-US" sz="1400" b="1" spc="-100" dirty="0" err="1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콘볼루션</a:t>
            </a:r>
            <a:r>
              <a:rPr lang="ko-KR" altLang="en-US" sz="14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 신경망</a:t>
            </a:r>
            <a:r>
              <a:rPr lang="en-US" altLang="ko-KR" sz="14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(convolutional neural network)’.”</a:t>
            </a:r>
            <a:endParaRPr lang="ko-KR" altLang="en-US" sz="1400" b="1" spc="-10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936774" y="5261795"/>
            <a:ext cx="527045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0000FF"/>
                </a:solidFill>
                <a:latin typeface="+mn-ea"/>
                <a:ea typeface="+mn-ea"/>
              </a:rPr>
              <a:t>&lt;</a:t>
            </a:r>
            <a:r>
              <a:rPr lang="ko-KR" altLang="en-US" sz="1200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0000FF"/>
                </a:solidFill>
                <a:latin typeface="+mn-ea"/>
                <a:ea typeface="+mn-ea"/>
              </a:rPr>
              <a:t>출처</a:t>
            </a:r>
            <a:r>
              <a:rPr lang="en-US" altLang="ko-KR" sz="1200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0000FF"/>
                </a:solidFill>
                <a:latin typeface="+mn-ea"/>
                <a:ea typeface="+mn-ea"/>
              </a:rPr>
              <a:t>&gt;http://www.sisain.co.kr/?mod=news&amp;act=articleView&amp;idxno=32487</a:t>
            </a:r>
            <a:endParaRPr lang="ko-KR" altLang="en-US" sz="1200" spc="-10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rgbClr val="0000FF"/>
              </a:solidFill>
              <a:latin typeface="+mn-ea"/>
              <a:ea typeface="+mn-ea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96003" y="187475"/>
            <a:ext cx="3166251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3000" b="1" spc="-200" smtClean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인공지능의 현실성</a:t>
            </a:r>
            <a:endParaRPr kumimoji="0" lang="ko-KR" altLang="en-US" sz="3000" b="1" spc="-200" dirty="0">
              <a:ln>
                <a:solidFill>
                  <a:prstClr val="black">
                    <a:lumMod val="65000"/>
                    <a:lumOff val="35000"/>
                    <a:alpha val="0"/>
                  </a:prst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lang="ja-JP" altLang="en-US" smtClean="0"/>
              <a:pPr/>
              <a:t>30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4261253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그림 3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4167087"/>
            <a:ext cx="9144001" cy="2295113"/>
          </a:xfrm>
          <a:prstGeom prst="rect">
            <a:avLst/>
          </a:prstGeom>
        </p:spPr>
      </p:pic>
      <p:sp>
        <p:nvSpPr>
          <p:cNvPr id="38" name="직사각형 37"/>
          <p:cNvSpPr/>
          <p:nvPr/>
        </p:nvSpPr>
        <p:spPr>
          <a:xfrm flipH="1">
            <a:off x="6835684" y="1785729"/>
            <a:ext cx="1935907" cy="1873892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</a:ln>
          <a:effectLst/>
        </p:spPr>
        <p:txBody>
          <a:bodyPr wrap="square" lIns="36000" tIns="612000" rIns="36000" bIns="36000" rtlCol="0" anchor="t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200" kern="0" dirty="0" err="1">
              <a:ln>
                <a:solidFill>
                  <a:prstClr val="white">
                    <a:lumMod val="65000"/>
                    <a:alpha val="0"/>
                  </a:prst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-웹윤고딕140" panose="02030504000101010101" pitchFamily="18" charset="-127"/>
              <a:ea typeface="-웹윤고딕140" panose="0203050400010101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96003" y="187476"/>
            <a:ext cx="6627135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kumimoji="0" lang="ko-KR" altLang="en-US" sz="3000" b="1" spc="-200" dirty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이슈 </a:t>
            </a:r>
            <a:r>
              <a:rPr kumimoji="0" lang="en-US" altLang="ko-KR" sz="3000" b="1" spc="-200" dirty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1 – </a:t>
            </a:r>
            <a:r>
              <a:rPr kumimoji="0" lang="ko-KR" altLang="en-US" sz="3000" b="1" spc="-200" dirty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데이터</a:t>
            </a:r>
            <a:r>
              <a:rPr kumimoji="0" lang="en-US" altLang="ko-KR" sz="3000" b="1" spc="-200" dirty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kumimoji="0" lang="ko-KR" altLang="en-US" sz="3000" b="1" spc="-200" dirty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인공지능 기술자의 부족</a:t>
            </a: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2026" y="2067875"/>
            <a:ext cx="1865891" cy="1243927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3247" y="3850527"/>
            <a:ext cx="1212152" cy="880023"/>
          </a:xfrm>
          <a:prstGeom prst="rect">
            <a:avLst/>
          </a:prstGeom>
          <a:ln w="3175">
            <a:solidFill>
              <a:schemeClr val="tx1">
                <a:lumMod val="65000"/>
                <a:lumOff val="35000"/>
              </a:schemeClr>
            </a:solidFill>
          </a:ln>
          <a:effectLst/>
        </p:spPr>
      </p:pic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70" r="16593"/>
          <a:stretch/>
        </p:blipFill>
        <p:spPr>
          <a:xfrm>
            <a:off x="2359710" y="3850528"/>
            <a:ext cx="1214615" cy="880023"/>
          </a:xfrm>
          <a:prstGeom prst="rect">
            <a:avLst/>
          </a:prstGeom>
          <a:ln w="3175">
            <a:solidFill>
              <a:schemeClr val="tx1">
                <a:lumMod val="65000"/>
                <a:lumOff val="35000"/>
              </a:schemeClr>
            </a:solidFill>
          </a:ln>
          <a:effectLst/>
        </p:spPr>
      </p:pic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49" r="16967"/>
          <a:stretch/>
        </p:blipFill>
        <p:spPr>
          <a:xfrm>
            <a:off x="2359709" y="5096490"/>
            <a:ext cx="1206683" cy="880023"/>
          </a:xfrm>
          <a:prstGeom prst="rect">
            <a:avLst/>
          </a:prstGeom>
          <a:ln w="3175">
            <a:solidFill>
              <a:schemeClr val="tx1">
                <a:lumMod val="65000"/>
                <a:lumOff val="35000"/>
              </a:schemeClr>
            </a:solidFill>
          </a:ln>
          <a:effectLst/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7216" y="2492499"/>
            <a:ext cx="476672" cy="476672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0113" y="2492499"/>
            <a:ext cx="476672" cy="476672"/>
          </a:xfrm>
          <a:prstGeom prst="rect">
            <a:avLst/>
          </a:prstGeom>
        </p:spPr>
      </p:pic>
      <p:sp>
        <p:nvSpPr>
          <p:cNvPr id="32" name="양쪽 모서리가 둥근 사각형 31"/>
          <p:cNvSpPr/>
          <p:nvPr/>
        </p:nvSpPr>
        <p:spPr>
          <a:xfrm>
            <a:off x="361234" y="1463041"/>
            <a:ext cx="1934223" cy="339011"/>
          </a:xfrm>
          <a:prstGeom prst="round2SameRect">
            <a:avLst>
              <a:gd name="adj1" fmla="val 42220"/>
              <a:gd name="adj2" fmla="val 0"/>
            </a:avLst>
          </a:prstGeom>
          <a:solidFill>
            <a:srgbClr val="FFFFCC"/>
          </a:solidFill>
          <a:ln w="317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</a:ln>
          <a:effectLst/>
        </p:spPr>
        <p:txBody>
          <a:bodyPr wrap="square" lIns="36000" tIns="36000" rIns="36000" bIns="36000" rtlCol="0" anchor="ctr"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endParaRPr kumimoji="0" lang="ko-KR" altLang="en-US" sz="1800" kern="0" dirty="0" err="1">
              <a:solidFill>
                <a:prstClr val="white"/>
              </a:solidFill>
              <a:latin typeface="-웹윤고딕140" panose="02030504000101010101" pitchFamily="18" charset="-127"/>
              <a:ea typeface="-웹윤고딕140" panose="02030504000101010101" pitchFamily="18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82218" y="1562044"/>
            <a:ext cx="1913239" cy="1661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>
              <a:lnSpc>
                <a:spcPct val="90000"/>
              </a:lnSpc>
              <a:buSzPct val="80000"/>
            </a:pPr>
            <a:r>
              <a:rPr lang="ko-KR" altLang="en-US" sz="12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+mn-ea"/>
                <a:ea typeface="+mn-ea"/>
              </a:rPr>
              <a:t>기업</a:t>
            </a:r>
            <a:r>
              <a:rPr lang="en-US" altLang="ko-KR" sz="12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+mn-ea"/>
                <a:ea typeface="+mn-ea"/>
              </a:rPr>
              <a:t>, </a:t>
            </a:r>
            <a:r>
              <a:rPr lang="ko-KR" altLang="en-US" sz="12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+mn-ea"/>
                <a:ea typeface="+mn-ea"/>
              </a:rPr>
              <a:t>기관 </a:t>
            </a:r>
            <a:r>
              <a:rPr lang="en-US" altLang="ko-KR" sz="12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+mn-ea"/>
                <a:ea typeface="+mn-ea"/>
              </a:rPr>
              <a:t>&gt;&gt;</a:t>
            </a:r>
            <a:r>
              <a:rPr lang="ko-KR" altLang="en-US" sz="12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+mn-ea"/>
                <a:ea typeface="+mn-ea"/>
              </a:rPr>
              <a:t>공공 데이터</a:t>
            </a:r>
          </a:p>
        </p:txBody>
      </p:sp>
      <p:sp>
        <p:nvSpPr>
          <p:cNvPr id="34" name="양쪽 모서리가 둥근 사각형 33"/>
          <p:cNvSpPr/>
          <p:nvPr/>
        </p:nvSpPr>
        <p:spPr>
          <a:xfrm>
            <a:off x="3604891" y="1446718"/>
            <a:ext cx="1934223" cy="339011"/>
          </a:xfrm>
          <a:prstGeom prst="round2SameRect">
            <a:avLst>
              <a:gd name="adj1" fmla="val 42220"/>
              <a:gd name="adj2" fmla="val 0"/>
            </a:avLst>
          </a:prstGeom>
          <a:solidFill>
            <a:srgbClr val="00A1FA"/>
          </a:solidFill>
          <a:ln w="3175" cap="flat" cmpd="sng" algn="ctr">
            <a:solidFill>
              <a:srgbClr val="00B0F0"/>
            </a:solidFill>
            <a:prstDash val="solid"/>
          </a:ln>
          <a:effectLst/>
        </p:spPr>
        <p:txBody>
          <a:bodyPr wrap="square" lIns="36000" tIns="36000" rIns="36000" bIns="36000" rtlCol="0" anchor="ctr"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endParaRPr kumimoji="0" lang="ko-KR" altLang="en-US" sz="1800" kern="0" dirty="0" err="1">
              <a:solidFill>
                <a:prstClr val="white"/>
              </a:solidFill>
              <a:latin typeface="-웹윤고딕140" panose="02030504000101010101" pitchFamily="18" charset="-127"/>
              <a:ea typeface="-웹윤고딕140" panose="02030504000101010101" pitchFamily="18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625875" y="1545722"/>
            <a:ext cx="1913239" cy="1661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>
              <a:lnSpc>
                <a:spcPct val="90000"/>
              </a:lnSpc>
              <a:buSzPct val="80000"/>
            </a:pPr>
            <a:r>
              <a:rPr lang="ko-KR" altLang="en-US" sz="12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정리된 데이터</a:t>
            </a:r>
          </a:p>
        </p:txBody>
      </p:sp>
      <p:sp>
        <p:nvSpPr>
          <p:cNvPr id="36" name="양쪽 모서리가 둥근 사각형 35"/>
          <p:cNvSpPr/>
          <p:nvPr/>
        </p:nvSpPr>
        <p:spPr>
          <a:xfrm>
            <a:off x="6837371" y="1446718"/>
            <a:ext cx="1934223" cy="339011"/>
          </a:xfrm>
          <a:prstGeom prst="round2SameRect">
            <a:avLst>
              <a:gd name="adj1" fmla="val 42220"/>
              <a:gd name="adj2" fmla="val 0"/>
            </a:avLst>
          </a:prstGeom>
          <a:solidFill>
            <a:srgbClr val="FFFFCC"/>
          </a:solidFill>
          <a:ln w="317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</a:ln>
          <a:effectLst/>
        </p:spPr>
        <p:txBody>
          <a:bodyPr wrap="square" lIns="36000" tIns="36000" rIns="36000" bIns="36000" rtlCol="0" anchor="ctr"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endParaRPr kumimoji="0" lang="ko-KR" altLang="en-US" sz="1800" kern="0" dirty="0" err="1">
              <a:solidFill>
                <a:prstClr val="white"/>
              </a:solidFill>
              <a:latin typeface="-웹윤고딕140" panose="02030504000101010101" pitchFamily="18" charset="-127"/>
              <a:ea typeface="-웹윤고딕140" panose="02030504000101010101" pitchFamily="18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6858355" y="1559571"/>
            <a:ext cx="1913239" cy="1384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>
              <a:lnSpc>
                <a:spcPct val="90000"/>
              </a:lnSpc>
              <a:buSzPct val="80000"/>
            </a:pPr>
            <a:r>
              <a:rPr lang="ko-KR" altLang="en-US" sz="10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+mn-ea"/>
                <a:ea typeface="+mn-ea"/>
              </a:rPr>
              <a:t>마케팅 분석</a:t>
            </a:r>
            <a:r>
              <a:rPr lang="en-US" altLang="ko-KR" sz="10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+mn-ea"/>
                <a:ea typeface="+mn-ea"/>
              </a:rPr>
              <a:t>/</a:t>
            </a:r>
            <a:r>
              <a:rPr lang="ko-KR" altLang="en-US" sz="10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+mn-ea"/>
                <a:ea typeface="+mn-ea"/>
              </a:rPr>
              <a:t>추천</a:t>
            </a:r>
            <a:r>
              <a:rPr lang="en-US" altLang="ko-KR" sz="10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+mn-ea"/>
                <a:ea typeface="+mn-ea"/>
              </a:rPr>
              <a:t>/</a:t>
            </a:r>
            <a:r>
              <a:rPr lang="ko-KR" altLang="en-US" sz="10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+mn-ea"/>
                <a:ea typeface="+mn-ea"/>
              </a:rPr>
              <a:t>자율주행기술</a:t>
            </a:r>
            <a:r>
              <a:rPr lang="en-US" altLang="ko-KR" sz="10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+mn-ea"/>
                <a:ea typeface="+mn-ea"/>
              </a:rPr>
              <a:t>/…</a:t>
            </a:r>
          </a:p>
        </p:txBody>
      </p:sp>
      <p:sp>
        <p:nvSpPr>
          <p:cNvPr id="18" name="직사각형 17"/>
          <p:cNvSpPr/>
          <p:nvPr/>
        </p:nvSpPr>
        <p:spPr>
          <a:xfrm flipH="1">
            <a:off x="3612829" y="1793889"/>
            <a:ext cx="1926283" cy="1873892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</a:ln>
          <a:effectLst/>
        </p:spPr>
        <p:txBody>
          <a:bodyPr wrap="square" lIns="36000" tIns="612000" rIns="36000" bIns="36000" rtlCol="0" anchor="t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200" kern="0" dirty="0" err="1">
              <a:ln>
                <a:solidFill>
                  <a:prstClr val="white">
                    <a:lumMod val="65000"/>
                    <a:alpha val="0"/>
                  </a:prst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-웹윤고딕140" panose="02030504000101010101" pitchFamily="18" charset="-127"/>
              <a:ea typeface="-웹윤고딕140" panose="02030504000101010101" pitchFamily="18" charset="-127"/>
            </a:endParaRPr>
          </a:p>
        </p:txBody>
      </p:sp>
      <p:sp>
        <p:nvSpPr>
          <p:cNvPr id="19" name="직사각형 18"/>
          <p:cNvSpPr/>
          <p:nvPr/>
        </p:nvSpPr>
        <p:spPr>
          <a:xfrm flipH="1">
            <a:off x="369172" y="1793889"/>
            <a:ext cx="1926283" cy="1873892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</a:ln>
          <a:effectLst/>
        </p:spPr>
        <p:txBody>
          <a:bodyPr wrap="square" lIns="36000" tIns="612000" rIns="36000" bIns="36000" rtlCol="0" anchor="t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200" kern="0" dirty="0" err="1">
              <a:ln>
                <a:solidFill>
                  <a:prstClr val="white">
                    <a:lumMod val="65000"/>
                    <a:alpha val="0"/>
                  </a:prst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-웹윤고딕140" panose="02030504000101010101" pitchFamily="18" charset="-127"/>
              <a:ea typeface="-웹윤고딕140" panose="02030504000101010101" pitchFamily="18" charset="-127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48" r="5912"/>
          <a:stretch/>
        </p:blipFill>
        <p:spPr>
          <a:xfrm>
            <a:off x="505141" y="1934650"/>
            <a:ext cx="1667389" cy="1600532"/>
          </a:xfrm>
          <a:prstGeom prst="rect">
            <a:avLst/>
          </a:prstGeom>
          <a:ln w="3175">
            <a:noFill/>
          </a:ln>
        </p:spPr>
      </p:pic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30" r="3497"/>
          <a:stretch/>
        </p:blipFill>
        <p:spPr>
          <a:xfrm>
            <a:off x="3739646" y="1934652"/>
            <a:ext cx="1660129" cy="1594341"/>
          </a:xfrm>
          <a:prstGeom prst="rect">
            <a:avLst/>
          </a:prstGeom>
          <a:ln w="3175">
            <a:noFill/>
          </a:ln>
        </p:spPr>
      </p:pic>
      <p:sp>
        <p:nvSpPr>
          <p:cNvPr id="23" name="TextBox 22"/>
          <p:cNvSpPr txBox="1"/>
          <p:nvPr/>
        </p:nvSpPr>
        <p:spPr>
          <a:xfrm>
            <a:off x="2396221" y="3350481"/>
            <a:ext cx="11144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latinLnBrk="0">
              <a:spcAft>
                <a:spcPts val="500"/>
              </a:spcAft>
              <a:buClr>
                <a:schemeClr val="tx1">
                  <a:lumMod val="75000"/>
                  <a:lumOff val="25000"/>
                </a:schemeClr>
              </a:buClr>
              <a:buSzPct val="80000"/>
              <a:defRPr/>
            </a:pPr>
            <a:r>
              <a:rPr lang="ko-KR" altLang="en-US" sz="12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0000FF"/>
                </a:solidFill>
                <a:latin typeface="+mn-ea"/>
                <a:ea typeface="+mn-ea"/>
              </a:rPr>
              <a:t>데이터 발굴 </a:t>
            </a:r>
            <a:r>
              <a:rPr lang="en-US" altLang="ko-KR" sz="12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0000FF"/>
                </a:solidFill>
                <a:latin typeface="+mn-ea"/>
                <a:ea typeface="+mn-ea"/>
              </a:rPr>
              <a:t/>
            </a:r>
            <a:br>
              <a:rPr lang="en-US" altLang="ko-KR" sz="12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0000FF"/>
                </a:solidFill>
                <a:latin typeface="+mn-ea"/>
                <a:ea typeface="+mn-ea"/>
              </a:rPr>
            </a:br>
            <a:r>
              <a:rPr lang="ko-KR" altLang="en-US" sz="12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0000FF"/>
                </a:solidFill>
                <a:latin typeface="+mn-ea"/>
                <a:ea typeface="+mn-ea"/>
              </a:rPr>
              <a:t>및 정리 기술자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934931" y="6025933"/>
            <a:ext cx="20562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0">
              <a:spcAft>
                <a:spcPts val="500"/>
              </a:spcAft>
              <a:buClr>
                <a:schemeClr val="tx1">
                  <a:lumMod val="75000"/>
                  <a:lumOff val="25000"/>
                </a:schemeClr>
              </a:buClr>
              <a:buSzPct val="80000"/>
              <a:defRPr/>
            </a:pPr>
            <a:r>
              <a:rPr lang="ko-KR" altLang="en-US" sz="12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0000FF"/>
                </a:solidFill>
                <a:latin typeface="+mn-ea"/>
                <a:ea typeface="+mn-ea"/>
              </a:rPr>
              <a:t>데이터 전처리</a:t>
            </a:r>
            <a:r>
              <a:rPr lang="en-US" altLang="ko-KR" sz="12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0000FF"/>
                </a:solidFill>
                <a:latin typeface="+mn-ea"/>
                <a:ea typeface="+mn-ea"/>
              </a:rPr>
              <a:t>, </a:t>
            </a:r>
            <a:r>
              <a:rPr lang="ko-KR" altLang="en-US" sz="1200" b="1" spc="-100" dirty="0" err="1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0000FF"/>
                </a:solidFill>
                <a:latin typeface="+mn-ea"/>
                <a:ea typeface="+mn-ea"/>
              </a:rPr>
              <a:t>가공자</a:t>
            </a:r>
            <a:endParaRPr lang="ko-KR" altLang="en-US" sz="1200" b="1" spc="-10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rgbClr val="0000FF"/>
              </a:solidFill>
              <a:latin typeface="+mn-ea"/>
              <a:ea typeface="+mn-ea"/>
            </a:endParaRPr>
          </a:p>
        </p:txBody>
      </p:sp>
      <p:cxnSp>
        <p:nvCxnSpPr>
          <p:cNvPr id="3" name="꺾인 연결선 2"/>
          <p:cNvCxnSpPr>
            <a:stCxn id="19" idx="2"/>
            <a:endCxn id="28" idx="1"/>
          </p:cNvCxnSpPr>
          <p:nvPr/>
        </p:nvCxnSpPr>
        <p:spPr>
          <a:xfrm rot="16200000" flipH="1">
            <a:off x="1534635" y="3465461"/>
            <a:ext cx="622757" cy="1027396"/>
          </a:xfrm>
          <a:prstGeom prst="bentConnector2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꺾인 연결선 5"/>
          <p:cNvCxnSpPr>
            <a:stCxn id="29" idx="3"/>
            <a:endCxn id="18" idx="2"/>
          </p:cNvCxnSpPr>
          <p:nvPr/>
        </p:nvCxnSpPr>
        <p:spPr>
          <a:xfrm flipV="1">
            <a:off x="3566391" y="3667782"/>
            <a:ext cx="792000" cy="1868719"/>
          </a:xfrm>
          <a:prstGeom prst="bentConnector2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>
            <a:stCxn id="28" idx="2"/>
            <a:endCxn id="29" idx="0"/>
          </p:cNvCxnSpPr>
          <p:nvPr/>
        </p:nvCxnSpPr>
        <p:spPr>
          <a:xfrm flipH="1">
            <a:off x="2963051" y="4730549"/>
            <a:ext cx="3967" cy="365939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꺾인 연결선 12"/>
          <p:cNvCxnSpPr/>
          <p:nvPr/>
        </p:nvCxnSpPr>
        <p:spPr>
          <a:xfrm rot="16200000" flipH="1">
            <a:off x="4853098" y="3583159"/>
            <a:ext cx="622756" cy="792000"/>
          </a:xfrm>
          <a:prstGeom prst="bentConnector2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꺾인 연결선 14"/>
          <p:cNvCxnSpPr>
            <a:stCxn id="27" idx="3"/>
            <a:endCxn id="38" idx="2"/>
          </p:cNvCxnSpPr>
          <p:nvPr/>
        </p:nvCxnSpPr>
        <p:spPr>
          <a:xfrm flipV="1">
            <a:off x="6795402" y="3659621"/>
            <a:ext cx="1008235" cy="630916"/>
          </a:xfrm>
          <a:prstGeom prst="bentConnector2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5273048" y="4773328"/>
            <a:ext cx="18325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latinLnBrk="0">
              <a:spcAft>
                <a:spcPts val="500"/>
              </a:spcAft>
              <a:buClr>
                <a:schemeClr val="tx1">
                  <a:lumMod val="75000"/>
                  <a:lumOff val="25000"/>
                </a:schemeClr>
              </a:buClr>
              <a:buSzPct val="80000"/>
              <a:defRPr/>
            </a:pPr>
            <a:r>
              <a:rPr lang="ko-KR" altLang="en-US" sz="12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0000FF"/>
                </a:solidFill>
                <a:latin typeface="+mn-ea"/>
                <a:ea typeface="+mn-ea"/>
              </a:rPr>
              <a:t>인공지능</a:t>
            </a:r>
            <a:r>
              <a:rPr lang="en-US" altLang="ko-KR" sz="12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0000FF"/>
                </a:solidFill>
                <a:latin typeface="+mn-ea"/>
                <a:ea typeface="+mn-ea"/>
              </a:rPr>
              <a:t>/</a:t>
            </a:r>
            <a:r>
              <a:rPr lang="ko-KR" altLang="en-US" sz="1200" b="1" spc="-10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0000FF"/>
                </a:solidFill>
                <a:latin typeface="+mn-ea"/>
                <a:ea typeface="+mn-ea"/>
              </a:rPr>
              <a:t>빅데이터 기술자</a:t>
            </a:r>
            <a:endParaRPr lang="ko-KR" altLang="en-US" sz="1200" b="1" spc="-10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rgbClr val="0000FF"/>
              </a:solidFill>
              <a:latin typeface="+mn-ea"/>
              <a:ea typeface="+mn-ea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lang="ja-JP" altLang="en-US" smtClean="0"/>
              <a:pPr/>
              <a:t>31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257226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96000" y="187475"/>
            <a:ext cx="7677102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0" lang="ko-KR" altLang="en-US" sz="3000" b="1" spc="-200" dirty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이슈 </a:t>
            </a:r>
            <a:r>
              <a:rPr kumimoji="0" lang="en-US" altLang="ko-KR" sz="3000" b="1" spc="-200" dirty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 </a:t>
            </a:r>
            <a:r>
              <a:rPr kumimoji="0" lang="en-US" altLang="ko-KR" sz="2400" b="1" spc="-200" dirty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kumimoji="0" lang="ko-KR" altLang="en-US" sz="2400" b="1" spc="-20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가공된 </a:t>
            </a:r>
            <a:r>
              <a:rPr kumimoji="0" lang="ko-KR" altLang="en-US" sz="2400" b="1" spc="-200" smtClean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공공</a:t>
            </a:r>
            <a:r>
              <a:rPr kumimoji="0" lang="en-US" altLang="ko-KR" sz="2400" b="1" spc="-200" smtClean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kumimoji="0" lang="ko-KR" altLang="en-US" sz="2400" b="1" spc="-200" smtClean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0" lang="ko-KR" altLang="en-US" sz="2400" b="1" spc="-200" dirty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개인정보 기반 데이터가 전부가 아님</a:t>
            </a: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607" y="1174634"/>
            <a:ext cx="7813582" cy="4875870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lang="ja-JP" altLang="en-US" smtClean="0"/>
              <a:pPr/>
              <a:t>32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130221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그림 3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4167087"/>
            <a:ext cx="9144001" cy="2295113"/>
          </a:xfrm>
          <a:prstGeom prst="rect">
            <a:avLst/>
          </a:prstGeom>
        </p:spPr>
      </p:pic>
      <p:sp>
        <p:nvSpPr>
          <p:cNvPr id="38" name="직사각형 37"/>
          <p:cNvSpPr/>
          <p:nvPr/>
        </p:nvSpPr>
        <p:spPr>
          <a:xfrm flipH="1">
            <a:off x="6835684" y="1785729"/>
            <a:ext cx="1935907" cy="1873892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</a:ln>
          <a:effectLst/>
        </p:spPr>
        <p:txBody>
          <a:bodyPr wrap="square" lIns="36000" tIns="612000" rIns="36000" bIns="36000" rtlCol="0" anchor="t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200" kern="0" dirty="0" err="1">
              <a:ln>
                <a:solidFill>
                  <a:prstClr val="white">
                    <a:lumMod val="65000"/>
                    <a:alpha val="0"/>
                  </a:prst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-웹윤고딕140" panose="02030504000101010101" pitchFamily="18" charset="-127"/>
              <a:ea typeface="-웹윤고딕140" panose="0203050400010101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96000" y="187475"/>
            <a:ext cx="6183103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0" lang="ko-KR" altLang="en-US" sz="3000" b="1" spc="-200" dirty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이슈 </a:t>
            </a:r>
            <a:r>
              <a:rPr kumimoji="0" lang="en-US" altLang="ko-KR" sz="3000" b="1" spc="-200" dirty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 </a:t>
            </a:r>
            <a:r>
              <a:rPr kumimoji="0" lang="en-US" altLang="ko-KR" sz="2400" b="1" spc="-200" dirty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kumimoji="0" lang="ko-KR" altLang="en-US" sz="2400" b="1" spc="-200" dirty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자체 보유 데이터를 이용한 </a:t>
            </a:r>
            <a:r>
              <a:rPr kumimoji="0" lang="ko-KR" altLang="en-US" sz="2400" b="1" spc="-20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가치 </a:t>
            </a:r>
            <a:r>
              <a:rPr kumimoji="0" lang="ko-KR" altLang="en-US" sz="2400" b="1" spc="-200" smtClean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창출</a:t>
            </a:r>
            <a:endParaRPr kumimoji="0" lang="ko-KR" altLang="en-US" sz="2400" b="1" spc="-200" dirty="0">
              <a:ln>
                <a:solidFill>
                  <a:prstClr val="black">
                    <a:lumMod val="65000"/>
                    <a:lumOff val="35000"/>
                    <a:alpha val="0"/>
                  </a:prstClr>
                </a:solidFill>
              </a:ln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2026" y="2067875"/>
            <a:ext cx="1865891" cy="1243927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3247" y="3850527"/>
            <a:ext cx="1212152" cy="880023"/>
          </a:xfrm>
          <a:prstGeom prst="rect">
            <a:avLst/>
          </a:prstGeom>
          <a:ln w="3175">
            <a:solidFill>
              <a:schemeClr val="tx1">
                <a:lumMod val="65000"/>
                <a:lumOff val="35000"/>
              </a:schemeClr>
            </a:solidFill>
          </a:ln>
          <a:effectLst/>
        </p:spPr>
      </p:pic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70" r="16593"/>
          <a:stretch/>
        </p:blipFill>
        <p:spPr>
          <a:xfrm>
            <a:off x="2359710" y="3850528"/>
            <a:ext cx="1214615" cy="880023"/>
          </a:xfrm>
          <a:prstGeom prst="rect">
            <a:avLst/>
          </a:prstGeom>
          <a:ln w="3175">
            <a:solidFill>
              <a:schemeClr val="tx1">
                <a:lumMod val="65000"/>
                <a:lumOff val="35000"/>
              </a:schemeClr>
            </a:solidFill>
          </a:ln>
          <a:effectLst/>
        </p:spPr>
      </p:pic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49" r="16967"/>
          <a:stretch/>
        </p:blipFill>
        <p:spPr>
          <a:xfrm>
            <a:off x="2359709" y="5096490"/>
            <a:ext cx="1206683" cy="880023"/>
          </a:xfrm>
          <a:prstGeom prst="rect">
            <a:avLst/>
          </a:prstGeom>
          <a:ln w="3175">
            <a:solidFill>
              <a:schemeClr val="tx1">
                <a:lumMod val="65000"/>
                <a:lumOff val="35000"/>
              </a:schemeClr>
            </a:solidFill>
          </a:ln>
          <a:effectLst/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7216" y="2492499"/>
            <a:ext cx="476672" cy="476672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0113" y="2492499"/>
            <a:ext cx="476672" cy="476672"/>
          </a:xfrm>
          <a:prstGeom prst="rect">
            <a:avLst/>
          </a:prstGeom>
        </p:spPr>
      </p:pic>
      <p:sp>
        <p:nvSpPr>
          <p:cNvPr id="32" name="양쪽 모서리가 둥근 사각형 31"/>
          <p:cNvSpPr/>
          <p:nvPr/>
        </p:nvSpPr>
        <p:spPr>
          <a:xfrm>
            <a:off x="361234" y="1463041"/>
            <a:ext cx="1934223" cy="339011"/>
          </a:xfrm>
          <a:prstGeom prst="round2SameRect">
            <a:avLst>
              <a:gd name="adj1" fmla="val 42220"/>
              <a:gd name="adj2" fmla="val 0"/>
            </a:avLst>
          </a:prstGeom>
          <a:solidFill>
            <a:srgbClr val="FFFFCC"/>
          </a:solidFill>
          <a:ln w="317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</a:ln>
          <a:effectLst/>
        </p:spPr>
        <p:txBody>
          <a:bodyPr wrap="square" lIns="36000" tIns="36000" rIns="36000" bIns="36000" rtlCol="0" anchor="ctr"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endParaRPr kumimoji="0" lang="ko-KR" altLang="en-US" sz="1800" kern="0" dirty="0" err="1">
              <a:solidFill>
                <a:prstClr val="white"/>
              </a:solidFill>
              <a:latin typeface="-웹윤고딕140" panose="02030504000101010101" pitchFamily="18" charset="-127"/>
              <a:ea typeface="-웹윤고딕140" panose="02030504000101010101" pitchFamily="18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82218" y="1562044"/>
            <a:ext cx="1913239" cy="1661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>
              <a:lnSpc>
                <a:spcPct val="90000"/>
              </a:lnSpc>
              <a:buSzPct val="80000"/>
            </a:pPr>
            <a:r>
              <a:rPr lang="ko-KR" altLang="en-US" sz="12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+mn-ea"/>
                <a:ea typeface="+mn-ea"/>
              </a:rPr>
              <a:t>기업</a:t>
            </a:r>
            <a:r>
              <a:rPr lang="en-US" altLang="ko-KR" sz="12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+mn-ea"/>
                <a:ea typeface="+mn-ea"/>
              </a:rPr>
              <a:t>, </a:t>
            </a:r>
            <a:r>
              <a:rPr lang="ko-KR" altLang="en-US" sz="12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+mn-ea"/>
                <a:ea typeface="+mn-ea"/>
              </a:rPr>
              <a:t>기관 </a:t>
            </a:r>
            <a:r>
              <a:rPr lang="en-US" altLang="ko-KR" sz="12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+mn-ea"/>
                <a:ea typeface="+mn-ea"/>
              </a:rPr>
              <a:t>&gt;&gt;</a:t>
            </a:r>
            <a:r>
              <a:rPr lang="ko-KR" altLang="en-US" sz="12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+mn-ea"/>
                <a:ea typeface="+mn-ea"/>
              </a:rPr>
              <a:t>공공 데이터</a:t>
            </a:r>
          </a:p>
        </p:txBody>
      </p:sp>
      <p:sp>
        <p:nvSpPr>
          <p:cNvPr id="34" name="양쪽 모서리가 둥근 사각형 33"/>
          <p:cNvSpPr/>
          <p:nvPr/>
        </p:nvSpPr>
        <p:spPr>
          <a:xfrm>
            <a:off x="3604891" y="1446718"/>
            <a:ext cx="1934223" cy="339011"/>
          </a:xfrm>
          <a:prstGeom prst="round2SameRect">
            <a:avLst>
              <a:gd name="adj1" fmla="val 42220"/>
              <a:gd name="adj2" fmla="val 0"/>
            </a:avLst>
          </a:prstGeom>
          <a:solidFill>
            <a:srgbClr val="00A1FA"/>
          </a:solidFill>
          <a:ln w="3175" cap="flat" cmpd="sng" algn="ctr">
            <a:solidFill>
              <a:srgbClr val="00B0F0"/>
            </a:solidFill>
            <a:prstDash val="solid"/>
          </a:ln>
          <a:effectLst/>
        </p:spPr>
        <p:txBody>
          <a:bodyPr wrap="square" lIns="36000" tIns="36000" rIns="36000" bIns="36000" rtlCol="0" anchor="ctr"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endParaRPr kumimoji="0" lang="ko-KR" altLang="en-US" sz="1800" kern="0" dirty="0" err="1">
              <a:solidFill>
                <a:prstClr val="white"/>
              </a:solidFill>
              <a:latin typeface="-웹윤고딕140" panose="02030504000101010101" pitchFamily="18" charset="-127"/>
              <a:ea typeface="-웹윤고딕140" panose="02030504000101010101" pitchFamily="18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625875" y="1545722"/>
            <a:ext cx="1913239" cy="1661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>
              <a:lnSpc>
                <a:spcPct val="90000"/>
              </a:lnSpc>
              <a:buSzPct val="80000"/>
            </a:pPr>
            <a:r>
              <a:rPr lang="ko-KR" altLang="en-US" sz="12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정리된 데이터</a:t>
            </a:r>
          </a:p>
        </p:txBody>
      </p:sp>
      <p:sp>
        <p:nvSpPr>
          <p:cNvPr id="36" name="양쪽 모서리가 둥근 사각형 35"/>
          <p:cNvSpPr/>
          <p:nvPr/>
        </p:nvSpPr>
        <p:spPr>
          <a:xfrm>
            <a:off x="6837371" y="1446718"/>
            <a:ext cx="1934223" cy="339011"/>
          </a:xfrm>
          <a:prstGeom prst="round2SameRect">
            <a:avLst>
              <a:gd name="adj1" fmla="val 42220"/>
              <a:gd name="adj2" fmla="val 0"/>
            </a:avLst>
          </a:prstGeom>
          <a:solidFill>
            <a:srgbClr val="FFFFCC"/>
          </a:solidFill>
          <a:ln w="317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</a:ln>
          <a:effectLst/>
        </p:spPr>
        <p:txBody>
          <a:bodyPr wrap="square" lIns="36000" tIns="36000" rIns="36000" bIns="36000" rtlCol="0" anchor="ctr"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endParaRPr kumimoji="0" lang="ko-KR" altLang="en-US" sz="1800" kern="0" dirty="0" err="1">
              <a:solidFill>
                <a:prstClr val="white"/>
              </a:solidFill>
              <a:latin typeface="-웹윤고딕140" panose="02030504000101010101" pitchFamily="18" charset="-127"/>
              <a:ea typeface="-웹윤고딕140" panose="02030504000101010101" pitchFamily="18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6858355" y="1559571"/>
            <a:ext cx="1913239" cy="1384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>
              <a:lnSpc>
                <a:spcPct val="90000"/>
              </a:lnSpc>
              <a:buSzPct val="80000"/>
            </a:pPr>
            <a:r>
              <a:rPr lang="ko-KR" altLang="en-US" sz="10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+mn-ea"/>
                <a:ea typeface="+mn-ea"/>
              </a:rPr>
              <a:t>마케팅 분석</a:t>
            </a:r>
            <a:r>
              <a:rPr lang="en-US" altLang="ko-KR" sz="10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+mn-ea"/>
                <a:ea typeface="+mn-ea"/>
              </a:rPr>
              <a:t>/</a:t>
            </a:r>
            <a:r>
              <a:rPr lang="ko-KR" altLang="en-US" sz="10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+mn-ea"/>
                <a:ea typeface="+mn-ea"/>
              </a:rPr>
              <a:t>추천</a:t>
            </a:r>
            <a:r>
              <a:rPr lang="en-US" altLang="ko-KR" sz="10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+mn-ea"/>
                <a:ea typeface="+mn-ea"/>
              </a:rPr>
              <a:t>/</a:t>
            </a:r>
            <a:r>
              <a:rPr lang="ko-KR" altLang="en-US" sz="10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+mn-ea"/>
                <a:ea typeface="+mn-ea"/>
              </a:rPr>
              <a:t>자율주행기술</a:t>
            </a:r>
            <a:r>
              <a:rPr lang="en-US" altLang="ko-KR" sz="10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+mn-ea"/>
                <a:ea typeface="+mn-ea"/>
              </a:rPr>
              <a:t>/…</a:t>
            </a:r>
          </a:p>
        </p:txBody>
      </p:sp>
      <p:sp>
        <p:nvSpPr>
          <p:cNvPr id="18" name="직사각형 17"/>
          <p:cNvSpPr/>
          <p:nvPr/>
        </p:nvSpPr>
        <p:spPr>
          <a:xfrm flipH="1">
            <a:off x="3612829" y="1793889"/>
            <a:ext cx="1926283" cy="1873892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</a:ln>
          <a:effectLst/>
        </p:spPr>
        <p:txBody>
          <a:bodyPr wrap="square" lIns="36000" tIns="612000" rIns="36000" bIns="36000" rtlCol="0" anchor="t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200" kern="0" dirty="0" err="1">
              <a:ln>
                <a:solidFill>
                  <a:prstClr val="white">
                    <a:lumMod val="65000"/>
                    <a:alpha val="0"/>
                  </a:prst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-웹윤고딕140" panose="02030504000101010101" pitchFamily="18" charset="-127"/>
              <a:ea typeface="-웹윤고딕140" panose="02030504000101010101" pitchFamily="18" charset="-127"/>
            </a:endParaRPr>
          </a:p>
        </p:txBody>
      </p:sp>
      <p:sp>
        <p:nvSpPr>
          <p:cNvPr id="19" name="직사각형 18"/>
          <p:cNvSpPr/>
          <p:nvPr/>
        </p:nvSpPr>
        <p:spPr>
          <a:xfrm flipH="1">
            <a:off x="369172" y="1793889"/>
            <a:ext cx="1926283" cy="1873892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</a:ln>
          <a:effectLst/>
        </p:spPr>
        <p:txBody>
          <a:bodyPr wrap="square" lIns="36000" tIns="612000" rIns="36000" bIns="36000" rtlCol="0" anchor="t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200" kern="0" dirty="0" err="1">
              <a:ln>
                <a:solidFill>
                  <a:prstClr val="white">
                    <a:lumMod val="65000"/>
                    <a:alpha val="0"/>
                  </a:prst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-웹윤고딕140" panose="02030504000101010101" pitchFamily="18" charset="-127"/>
              <a:ea typeface="-웹윤고딕140" panose="02030504000101010101" pitchFamily="18" charset="-127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48" r="5912"/>
          <a:stretch/>
        </p:blipFill>
        <p:spPr>
          <a:xfrm>
            <a:off x="505141" y="1934650"/>
            <a:ext cx="1667389" cy="1600532"/>
          </a:xfrm>
          <a:prstGeom prst="rect">
            <a:avLst/>
          </a:prstGeom>
          <a:ln w="3175">
            <a:noFill/>
          </a:ln>
        </p:spPr>
      </p:pic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30" r="3497"/>
          <a:stretch/>
        </p:blipFill>
        <p:spPr>
          <a:xfrm>
            <a:off x="3739646" y="1934652"/>
            <a:ext cx="1660129" cy="1594341"/>
          </a:xfrm>
          <a:prstGeom prst="rect">
            <a:avLst/>
          </a:prstGeom>
          <a:ln w="3175">
            <a:noFill/>
          </a:ln>
        </p:spPr>
      </p:pic>
      <p:sp>
        <p:nvSpPr>
          <p:cNvPr id="23" name="TextBox 22"/>
          <p:cNvSpPr txBox="1"/>
          <p:nvPr/>
        </p:nvSpPr>
        <p:spPr>
          <a:xfrm>
            <a:off x="2466756" y="3350481"/>
            <a:ext cx="9733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latinLnBrk="0">
              <a:spcAft>
                <a:spcPts val="500"/>
              </a:spcAft>
              <a:buClr>
                <a:schemeClr val="tx1">
                  <a:lumMod val="75000"/>
                  <a:lumOff val="25000"/>
                </a:schemeClr>
              </a:buClr>
              <a:buSzPct val="80000"/>
              <a:defRPr/>
            </a:pPr>
            <a:r>
              <a:rPr lang="ko-KR" altLang="en-US" sz="12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0000FF"/>
                </a:solidFill>
                <a:latin typeface="+mn-ea"/>
                <a:ea typeface="+mn-ea"/>
              </a:rPr>
              <a:t>데이터 발굴 </a:t>
            </a:r>
            <a:r>
              <a:rPr lang="en-US" altLang="ko-KR" sz="12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0000FF"/>
                </a:solidFill>
                <a:latin typeface="+mn-ea"/>
                <a:ea typeface="+mn-ea"/>
              </a:rPr>
              <a:t/>
            </a:r>
            <a:br>
              <a:rPr lang="en-US" altLang="ko-KR" sz="12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0000FF"/>
                </a:solidFill>
                <a:latin typeface="+mn-ea"/>
                <a:ea typeface="+mn-ea"/>
              </a:rPr>
            </a:br>
            <a:r>
              <a:rPr lang="ko-KR" altLang="en-US" sz="12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0000FF"/>
                </a:solidFill>
                <a:latin typeface="+mn-ea"/>
                <a:ea typeface="+mn-ea"/>
              </a:rPr>
              <a:t>및 정리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934931" y="6025932"/>
            <a:ext cx="20562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0">
              <a:spcAft>
                <a:spcPts val="500"/>
              </a:spcAft>
              <a:buClr>
                <a:schemeClr val="tx1">
                  <a:lumMod val="75000"/>
                  <a:lumOff val="25000"/>
                </a:schemeClr>
              </a:buClr>
              <a:buSzPct val="80000"/>
              <a:defRPr/>
            </a:pPr>
            <a:r>
              <a:rPr lang="ko-KR" altLang="en-US" sz="12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0000FF"/>
                </a:solidFill>
                <a:latin typeface="+mn-ea"/>
                <a:ea typeface="+mn-ea"/>
              </a:rPr>
              <a:t>데이터 전처리</a:t>
            </a:r>
            <a:r>
              <a:rPr lang="en-US" altLang="ko-KR" sz="12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0000FF"/>
                </a:solidFill>
                <a:latin typeface="+mn-ea"/>
                <a:ea typeface="+mn-ea"/>
              </a:rPr>
              <a:t>, </a:t>
            </a:r>
            <a:r>
              <a:rPr lang="ko-KR" altLang="en-US" sz="12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0000FF"/>
                </a:solidFill>
                <a:latin typeface="+mn-ea"/>
                <a:ea typeface="+mn-ea"/>
              </a:rPr>
              <a:t>가공</a:t>
            </a:r>
          </a:p>
        </p:txBody>
      </p:sp>
      <p:cxnSp>
        <p:nvCxnSpPr>
          <p:cNvPr id="3" name="꺾인 연결선 2"/>
          <p:cNvCxnSpPr>
            <a:stCxn id="19" idx="2"/>
            <a:endCxn id="28" idx="1"/>
          </p:cNvCxnSpPr>
          <p:nvPr/>
        </p:nvCxnSpPr>
        <p:spPr>
          <a:xfrm rot="16200000" flipH="1">
            <a:off x="1534635" y="3465461"/>
            <a:ext cx="622757" cy="1027396"/>
          </a:xfrm>
          <a:prstGeom prst="bentConnector2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꺾인 연결선 5"/>
          <p:cNvCxnSpPr>
            <a:stCxn id="29" idx="3"/>
            <a:endCxn id="18" idx="2"/>
          </p:cNvCxnSpPr>
          <p:nvPr/>
        </p:nvCxnSpPr>
        <p:spPr>
          <a:xfrm flipV="1">
            <a:off x="3566391" y="3667782"/>
            <a:ext cx="792000" cy="1868719"/>
          </a:xfrm>
          <a:prstGeom prst="bentConnector2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>
            <a:stCxn id="28" idx="2"/>
            <a:endCxn id="29" idx="0"/>
          </p:cNvCxnSpPr>
          <p:nvPr/>
        </p:nvCxnSpPr>
        <p:spPr>
          <a:xfrm flipH="1">
            <a:off x="2963051" y="4730549"/>
            <a:ext cx="3967" cy="365939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꺾인 연결선 12"/>
          <p:cNvCxnSpPr/>
          <p:nvPr/>
        </p:nvCxnSpPr>
        <p:spPr>
          <a:xfrm rot="16200000" flipH="1">
            <a:off x="4853098" y="3583159"/>
            <a:ext cx="622756" cy="792000"/>
          </a:xfrm>
          <a:prstGeom prst="bentConnector2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꺾인 연결선 14"/>
          <p:cNvCxnSpPr>
            <a:stCxn id="27" idx="3"/>
            <a:endCxn id="38" idx="2"/>
          </p:cNvCxnSpPr>
          <p:nvPr/>
        </p:nvCxnSpPr>
        <p:spPr>
          <a:xfrm flipV="1">
            <a:off x="6795402" y="3659621"/>
            <a:ext cx="1008235" cy="630916"/>
          </a:xfrm>
          <a:prstGeom prst="bentConnector2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5343579" y="4773328"/>
            <a:ext cx="16914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latinLnBrk="0">
              <a:spcAft>
                <a:spcPts val="500"/>
              </a:spcAft>
              <a:buClr>
                <a:schemeClr val="tx1">
                  <a:lumMod val="75000"/>
                  <a:lumOff val="25000"/>
                </a:schemeClr>
              </a:buClr>
              <a:buSzPct val="80000"/>
              <a:defRPr/>
            </a:pPr>
            <a:r>
              <a:rPr lang="ko-KR" altLang="en-US" sz="12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0000FF"/>
                </a:solidFill>
                <a:latin typeface="+mn-ea"/>
                <a:ea typeface="+mn-ea"/>
              </a:rPr>
              <a:t>인공지능</a:t>
            </a:r>
            <a:r>
              <a:rPr lang="en-US" altLang="ko-KR" sz="12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0000FF"/>
                </a:solidFill>
                <a:latin typeface="+mn-ea"/>
                <a:ea typeface="+mn-ea"/>
              </a:rPr>
              <a:t>/</a:t>
            </a:r>
            <a:r>
              <a:rPr lang="ko-KR" altLang="en-US" sz="12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0000FF"/>
                </a:solidFill>
                <a:latin typeface="+mn-ea"/>
                <a:ea typeface="+mn-ea"/>
              </a:rPr>
              <a:t>빅데이터 기술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lang="ja-JP" altLang="en-US" smtClean="0"/>
              <a:pPr/>
              <a:t>33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04945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82307" y="187475"/>
            <a:ext cx="6957417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dist">
              <a:defRPr/>
            </a:pPr>
            <a:r>
              <a:rPr kumimoji="0" lang="ko-KR" altLang="en-US" sz="3000" b="1" spc="-200" dirty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이슈 </a:t>
            </a:r>
            <a:r>
              <a:rPr kumimoji="0" lang="en-US" altLang="ko-KR" sz="3000" b="1" spc="-200" dirty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4 – Fast Data – IT </a:t>
            </a:r>
            <a:r>
              <a:rPr kumimoji="0" lang="ko-KR" altLang="en-US" sz="3000" b="1" spc="-20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기술과의 접목 필요</a:t>
            </a:r>
            <a:endParaRPr kumimoji="0" lang="ko-KR" altLang="en-US" sz="3000" b="1" spc="-200" dirty="0">
              <a:ln>
                <a:solidFill>
                  <a:prstClr val="black">
                    <a:lumMod val="65000"/>
                    <a:lumOff val="35000"/>
                    <a:alpha val="0"/>
                  </a:prst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26474" y="1543460"/>
            <a:ext cx="8091052" cy="4616648"/>
          </a:xfrm>
          <a:prstGeom prst="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4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벌써 </a:t>
            </a:r>
            <a:r>
              <a:rPr lang="en-US" altLang="ko-KR" sz="14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7</a:t>
            </a:r>
            <a:r>
              <a:rPr lang="ko-KR" altLang="en-US" sz="14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년 전 일이다</a:t>
            </a:r>
            <a:r>
              <a:rPr lang="en-US" altLang="ko-KR" sz="14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.</a:t>
            </a:r>
          </a:p>
          <a:p>
            <a:endParaRPr lang="en-US" altLang="ko-KR" sz="1400" b="1" spc="-10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  <a:p>
            <a:r>
              <a:rPr lang="ko-KR" altLang="en-US" sz="1400" b="1" spc="-100" dirty="0" err="1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타부서</a:t>
            </a:r>
            <a:r>
              <a:rPr lang="ko-KR" altLang="en-US" sz="14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 직원 </a:t>
            </a:r>
            <a:r>
              <a:rPr lang="en-US" altLang="ko-KR" sz="14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3~4</a:t>
            </a:r>
            <a:r>
              <a:rPr lang="ko-KR" altLang="en-US" sz="14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명이 수개월간 씨름하며 작업하던 </a:t>
            </a:r>
            <a:r>
              <a:rPr lang="ko-KR" altLang="en-US" sz="1400" b="1" spc="-100" dirty="0" err="1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엑셀파일이</a:t>
            </a:r>
            <a:r>
              <a:rPr lang="ko-KR" altLang="en-US" sz="14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 있었다</a:t>
            </a:r>
            <a:r>
              <a:rPr lang="en-US" altLang="ko-KR" sz="14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. </a:t>
            </a:r>
          </a:p>
          <a:p>
            <a:r>
              <a:rPr lang="ko-KR" altLang="en-US" sz="14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엑셀파일 주제에 용량이 자그마치 </a:t>
            </a:r>
            <a:r>
              <a:rPr lang="en-US" altLang="ko-KR" sz="14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200MB</a:t>
            </a:r>
            <a:r>
              <a:rPr lang="ko-KR" altLang="en-US" sz="14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를 넘었었다</a:t>
            </a:r>
            <a:r>
              <a:rPr lang="en-US" altLang="ko-KR" sz="14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. 20</a:t>
            </a:r>
            <a:r>
              <a:rPr lang="ko-KR" altLang="en-US" sz="14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만행</a:t>
            </a:r>
            <a:r>
              <a:rPr lang="en-US" altLang="ko-KR" sz="14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, 100</a:t>
            </a:r>
            <a:r>
              <a:rPr lang="ko-KR" altLang="en-US" sz="14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열 정도되는 데이터였다</a:t>
            </a:r>
            <a:r>
              <a:rPr lang="en-US" altLang="ko-KR" sz="14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.</a:t>
            </a:r>
          </a:p>
          <a:p>
            <a:endParaRPr lang="en-US" altLang="ko-KR" sz="1400" b="1" spc="-10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  <a:p>
            <a:r>
              <a:rPr lang="ko-KR" altLang="en-US" sz="14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여러 소스를 활용해 수 작업을 </a:t>
            </a:r>
            <a:r>
              <a:rPr lang="ko-KR" altLang="en-US" sz="1400" b="1" spc="-100" dirty="0" err="1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했던거라</a:t>
            </a:r>
            <a:r>
              <a:rPr lang="ko-KR" altLang="en-US" sz="14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 오류가 많았지만</a:t>
            </a:r>
            <a:r>
              <a:rPr lang="en-US" altLang="ko-KR" sz="14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, </a:t>
            </a:r>
            <a:r>
              <a:rPr lang="ko-KR" altLang="en-US" sz="14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어디서 오류가 있는지</a:t>
            </a:r>
            <a:r>
              <a:rPr lang="en-US" altLang="ko-KR" sz="14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, </a:t>
            </a:r>
            <a:r>
              <a:rPr lang="ko-KR" altLang="en-US" sz="14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결합하면 통계치가 어떻게 되는지를 알아야 했는데 </a:t>
            </a:r>
            <a:r>
              <a:rPr lang="ko-KR" altLang="en-US" sz="1400" b="1" spc="-100" dirty="0" err="1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당췌</a:t>
            </a:r>
            <a:r>
              <a:rPr lang="ko-KR" altLang="en-US" sz="14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 </a:t>
            </a:r>
            <a:r>
              <a:rPr lang="ko-KR" altLang="en-US" sz="1400" b="1" spc="-100" dirty="0" err="1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몇개월을</a:t>
            </a:r>
            <a:r>
              <a:rPr lang="ko-KR" altLang="en-US" sz="14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 작업해도 진전이 없었다</a:t>
            </a:r>
            <a:r>
              <a:rPr lang="en-US" altLang="ko-KR" sz="14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. </a:t>
            </a:r>
          </a:p>
          <a:p>
            <a:endParaRPr lang="en-US" altLang="ko-KR" sz="1400" b="1" spc="-10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  <a:p>
            <a:r>
              <a:rPr lang="ko-KR" altLang="en-US" sz="14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당시에 전혀 다른 부서에서 일하는 주니어였던 나에게 </a:t>
            </a:r>
          </a:p>
          <a:p>
            <a:r>
              <a:rPr lang="en-US" altLang="ko-KR" sz="14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SOS</a:t>
            </a:r>
            <a:r>
              <a:rPr lang="ko-KR" altLang="en-US" sz="14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가 왔었다</a:t>
            </a:r>
            <a:r>
              <a:rPr lang="en-US" altLang="ko-KR" sz="14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.</a:t>
            </a:r>
          </a:p>
          <a:p>
            <a:endParaRPr lang="en-US" altLang="ko-KR" sz="1400" b="1" spc="-10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  <a:p>
            <a:r>
              <a:rPr lang="ko-KR" altLang="en-US" sz="14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당시에 내가 엑셀 잘한다고 소문 </a:t>
            </a:r>
            <a:r>
              <a:rPr lang="ko-KR" altLang="en-US" sz="1400" b="1" spc="-100" dirty="0" err="1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나있었던</a:t>
            </a:r>
            <a:r>
              <a:rPr lang="ko-KR" altLang="en-US" sz="14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 듯 하다</a:t>
            </a:r>
            <a:r>
              <a:rPr lang="en-US" altLang="ko-KR" sz="14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. (</a:t>
            </a:r>
            <a:r>
              <a:rPr lang="ko-KR" altLang="en-US" sz="14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엑셀은 잘 못하는데</a:t>
            </a:r>
            <a:r>
              <a:rPr lang="en-US" altLang="ko-KR" sz="14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)</a:t>
            </a:r>
          </a:p>
          <a:p>
            <a:r>
              <a:rPr lang="ko-KR" altLang="en-US" sz="14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내 일도 아닌데 왜 시키나 속으로는 </a:t>
            </a:r>
            <a:r>
              <a:rPr lang="ko-KR" altLang="en-US" sz="1400" b="1" spc="-100" dirty="0" err="1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투덜투절</a:t>
            </a:r>
            <a:r>
              <a:rPr lang="ko-KR" altLang="en-US" sz="14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 했었다</a:t>
            </a:r>
            <a:r>
              <a:rPr lang="en-US" altLang="ko-KR" sz="14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.</a:t>
            </a:r>
          </a:p>
          <a:p>
            <a:endParaRPr lang="en-US" altLang="ko-KR" sz="1400" b="1" spc="-10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  <a:p>
            <a:r>
              <a:rPr lang="ko-KR" altLang="en-US" sz="14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작업은 </a:t>
            </a:r>
            <a:r>
              <a:rPr lang="en-US" altLang="ko-KR" sz="14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3</a:t>
            </a:r>
            <a:r>
              <a:rPr lang="ko-KR" altLang="en-US" sz="14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시간 걸려서 끝냈다</a:t>
            </a:r>
            <a:r>
              <a:rPr lang="en-US" altLang="ko-KR" sz="14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. </a:t>
            </a:r>
          </a:p>
          <a:p>
            <a:r>
              <a:rPr lang="ko-KR" altLang="en-US" sz="14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실제 주어진 작업 시간은 </a:t>
            </a:r>
            <a:r>
              <a:rPr lang="en-US" altLang="ko-KR" sz="14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1</a:t>
            </a:r>
            <a:r>
              <a:rPr lang="ko-KR" altLang="en-US" sz="14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주일 이었다</a:t>
            </a:r>
            <a:r>
              <a:rPr lang="en-US" altLang="ko-KR" sz="14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.</a:t>
            </a:r>
          </a:p>
          <a:p>
            <a:endParaRPr lang="en-US" altLang="ko-KR" sz="1400" b="1" spc="-10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  <a:p>
            <a:r>
              <a:rPr lang="ko-KR" altLang="en-US" sz="14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내가 </a:t>
            </a:r>
            <a:r>
              <a:rPr lang="ko-KR" altLang="en-US" sz="1400" b="1" spc="-100" dirty="0" err="1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한거라고는</a:t>
            </a:r>
            <a:r>
              <a:rPr lang="ko-KR" altLang="en-US" sz="14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 고작</a:t>
            </a:r>
            <a:r>
              <a:rPr lang="en-US" altLang="ko-KR" sz="14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, </a:t>
            </a:r>
            <a:r>
              <a:rPr lang="ko-KR" altLang="en-US" sz="14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엑셀파일 데이터를 </a:t>
            </a:r>
            <a:r>
              <a:rPr lang="en-US" altLang="ko-KR" sz="14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Oracle DB</a:t>
            </a:r>
            <a:r>
              <a:rPr lang="ko-KR" altLang="en-US" sz="14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에 넣어서 각종 </a:t>
            </a:r>
            <a:r>
              <a:rPr lang="ko-KR" altLang="en-US" sz="1400" b="1" spc="-100" dirty="0" err="1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통계함수를</a:t>
            </a:r>
            <a:r>
              <a:rPr lang="ko-KR" altLang="en-US" sz="14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 사용했을 뿐이다</a:t>
            </a:r>
            <a:r>
              <a:rPr lang="en-US" altLang="ko-KR" sz="14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. </a:t>
            </a:r>
          </a:p>
          <a:p>
            <a:endParaRPr lang="en-US" altLang="ko-KR" sz="1400" b="1" spc="-10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  <a:p>
            <a:r>
              <a:rPr lang="ko-KR" altLang="en-US" sz="14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어이없다고</a:t>
            </a:r>
            <a:r>
              <a:rPr lang="en-US" altLang="ko-KR" sz="14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? </a:t>
            </a:r>
          </a:p>
          <a:p>
            <a:r>
              <a:rPr lang="ko-KR" altLang="en-US" sz="14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지금도 금융권에서는 현재 진행형들인 일이다</a:t>
            </a:r>
            <a:r>
              <a:rPr lang="en-US" altLang="ko-KR" sz="14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.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733258" y="997899"/>
            <a:ext cx="767748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0" lang="ko-KR" altLang="en-US" sz="2400" b="1" spc="-200" dirty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 분석 전문가 역할은 기업 및 기관 내 시스템에서 일부</a:t>
            </a:r>
            <a:endParaRPr lang="ko-KR" altLang="en-US" sz="2400" dirty="0">
              <a:solidFill>
                <a:srgbClr val="FF0000"/>
              </a:solidFill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lang="ja-JP" altLang="en-US" smtClean="0"/>
              <a:pPr/>
              <a:t>34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843190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87233" y="186765"/>
            <a:ext cx="5126019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dist">
              <a:defRPr/>
            </a:pPr>
            <a:r>
              <a:rPr kumimoji="0" lang="ko-KR" altLang="en-US" sz="3000" b="1" spc="-200" dirty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이슈</a:t>
            </a:r>
            <a:r>
              <a:rPr kumimoji="0" lang="en-US" altLang="ko-KR" sz="3000" b="1" spc="-200" dirty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 4 - Fast Data </a:t>
            </a:r>
            <a:r>
              <a:rPr kumimoji="0" lang="en-US" altLang="ko-KR" sz="3000" b="1" spc="-20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System </a:t>
            </a:r>
            <a:r>
              <a:rPr kumimoji="0" lang="ko-KR" altLang="en-US" sz="3000" b="1" spc="-200" smtClean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구축</a:t>
            </a:r>
            <a:endParaRPr kumimoji="0" lang="ko-KR" altLang="en-US" sz="3000" b="1" spc="-200" dirty="0">
              <a:ln>
                <a:solidFill>
                  <a:prstClr val="black">
                    <a:lumMod val="65000"/>
                    <a:lumOff val="35000"/>
                    <a:alpha val="0"/>
                  </a:prst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1"/>
          <a:stretch/>
        </p:blipFill>
        <p:spPr>
          <a:xfrm>
            <a:off x="635492" y="1501542"/>
            <a:ext cx="7873016" cy="450193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35492" y="6003472"/>
            <a:ext cx="156004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&lt;</a:t>
            </a:r>
            <a:r>
              <a:rPr lang="ko-KR" altLang="en-US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출처</a:t>
            </a:r>
            <a:r>
              <a:rPr lang="en-US" altLang="ko-KR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: TIBCO Software&gt;</a:t>
            </a:r>
            <a:endParaRPr lang="ko-KR" altLang="en-US" b="1" spc="-10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lang="ja-JP" altLang="en-US" smtClean="0"/>
              <a:pPr/>
              <a:t>35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598678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그림 3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4167087"/>
            <a:ext cx="9144001" cy="2295113"/>
          </a:xfrm>
          <a:prstGeom prst="rect">
            <a:avLst/>
          </a:prstGeom>
        </p:spPr>
      </p:pic>
      <p:sp>
        <p:nvSpPr>
          <p:cNvPr id="38" name="직사각형 37"/>
          <p:cNvSpPr/>
          <p:nvPr/>
        </p:nvSpPr>
        <p:spPr>
          <a:xfrm flipH="1">
            <a:off x="6835684" y="1785729"/>
            <a:ext cx="1935907" cy="1873892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</a:ln>
          <a:effectLst/>
        </p:spPr>
        <p:txBody>
          <a:bodyPr wrap="square" lIns="36000" tIns="612000" rIns="36000" bIns="36000" rtlCol="0" anchor="t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200" kern="0" dirty="0" err="1">
              <a:ln>
                <a:solidFill>
                  <a:prstClr val="white">
                    <a:lumMod val="65000"/>
                    <a:alpha val="0"/>
                  </a:prst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-웹윤고딕140" panose="02030504000101010101" pitchFamily="18" charset="-127"/>
              <a:ea typeface="-웹윤고딕140" panose="0203050400010101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96003" y="187475"/>
            <a:ext cx="7274877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0" lang="ko-KR" altLang="en-US" sz="3000" b="1" spc="-200" dirty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단기 대응 방안 </a:t>
            </a:r>
            <a:r>
              <a:rPr kumimoji="0" lang="en-US" altLang="ko-KR" sz="2400" b="1" spc="-200" dirty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kumimoji="0" lang="ko-KR" altLang="en-US" sz="2400" b="1" spc="-200" dirty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국내 모든 가용 자원 </a:t>
            </a:r>
            <a:r>
              <a:rPr kumimoji="0" lang="en-US" altLang="ko-KR" sz="2400" b="1" dirty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Outsourcing</a:t>
            </a:r>
            <a:endParaRPr kumimoji="0" lang="ko-KR" altLang="en-US" sz="2400" b="1" dirty="0">
              <a:ln>
                <a:solidFill>
                  <a:prstClr val="black">
                    <a:lumMod val="65000"/>
                    <a:lumOff val="35000"/>
                    <a:alpha val="0"/>
                  </a:prst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2026" y="2067875"/>
            <a:ext cx="1865891" cy="1243927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3247" y="3850527"/>
            <a:ext cx="1212152" cy="880023"/>
          </a:xfrm>
          <a:prstGeom prst="rect">
            <a:avLst/>
          </a:prstGeom>
          <a:ln w="3175">
            <a:solidFill>
              <a:schemeClr val="tx1">
                <a:lumMod val="65000"/>
                <a:lumOff val="35000"/>
              </a:schemeClr>
            </a:solidFill>
          </a:ln>
          <a:effectLst/>
        </p:spPr>
      </p:pic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70" r="16593"/>
          <a:stretch/>
        </p:blipFill>
        <p:spPr>
          <a:xfrm>
            <a:off x="2359710" y="3850528"/>
            <a:ext cx="1214615" cy="880023"/>
          </a:xfrm>
          <a:prstGeom prst="rect">
            <a:avLst/>
          </a:prstGeom>
          <a:ln w="3175">
            <a:solidFill>
              <a:schemeClr val="tx1">
                <a:lumMod val="65000"/>
                <a:lumOff val="35000"/>
              </a:schemeClr>
            </a:solidFill>
          </a:ln>
          <a:effectLst/>
        </p:spPr>
      </p:pic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49" r="16967"/>
          <a:stretch/>
        </p:blipFill>
        <p:spPr>
          <a:xfrm>
            <a:off x="2359709" y="5096490"/>
            <a:ext cx="1206683" cy="880023"/>
          </a:xfrm>
          <a:prstGeom prst="rect">
            <a:avLst/>
          </a:prstGeom>
          <a:ln w="3175">
            <a:solidFill>
              <a:schemeClr val="tx1">
                <a:lumMod val="65000"/>
                <a:lumOff val="35000"/>
              </a:schemeClr>
            </a:solidFill>
          </a:ln>
          <a:effectLst/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7216" y="2492499"/>
            <a:ext cx="476672" cy="476672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0113" y="2492499"/>
            <a:ext cx="476672" cy="476672"/>
          </a:xfrm>
          <a:prstGeom prst="rect">
            <a:avLst/>
          </a:prstGeom>
        </p:spPr>
      </p:pic>
      <p:sp>
        <p:nvSpPr>
          <p:cNvPr id="32" name="양쪽 모서리가 둥근 사각형 31"/>
          <p:cNvSpPr/>
          <p:nvPr/>
        </p:nvSpPr>
        <p:spPr>
          <a:xfrm>
            <a:off x="361234" y="1463041"/>
            <a:ext cx="1934223" cy="339011"/>
          </a:xfrm>
          <a:prstGeom prst="round2SameRect">
            <a:avLst>
              <a:gd name="adj1" fmla="val 42220"/>
              <a:gd name="adj2" fmla="val 0"/>
            </a:avLst>
          </a:prstGeom>
          <a:solidFill>
            <a:srgbClr val="00A1FA"/>
          </a:solidFill>
          <a:ln w="3175" cap="flat" cmpd="sng" algn="ctr">
            <a:solidFill>
              <a:srgbClr val="00B0F0"/>
            </a:solidFill>
            <a:prstDash val="solid"/>
          </a:ln>
          <a:effectLst/>
        </p:spPr>
        <p:txBody>
          <a:bodyPr wrap="square" lIns="36000" tIns="36000" rIns="36000" bIns="36000" rtlCol="0" anchor="ctr"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endParaRPr kumimoji="0" lang="ko-KR" altLang="en-US" sz="1800" kern="0" dirty="0" err="1">
              <a:solidFill>
                <a:prstClr val="white"/>
              </a:solidFill>
              <a:latin typeface="-웹윤고딕140" panose="02030504000101010101" pitchFamily="18" charset="-127"/>
              <a:ea typeface="-웹윤고딕140" panose="02030504000101010101" pitchFamily="18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82218" y="1562044"/>
            <a:ext cx="1913239" cy="1661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>
              <a:lnSpc>
                <a:spcPct val="90000"/>
              </a:lnSpc>
              <a:buSzPct val="80000"/>
            </a:pPr>
            <a:r>
              <a:rPr lang="ko-KR" altLang="en-US" sz="12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기업</a:t>
            </a:r>
            <a:r>
              <a:rPr lang="en-US" altLang="ko-KR" sz="12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, </a:t>
            </a:r>
            <a:r>
              <a:rPr lang="ko-KR" altLang="en-US" sz="12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기관</a:t>
            </a:r>
            <a:r>
              <a:rPr lang="en-US" altLang="ko-KR" sz="12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, </a:t>
            </a:r>
            <a:r>
              <a:rPr lang="ko-KR" altLang="en-US" sz="12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공공 데이터</a:t>
            </a:r>
          </a:p>
        </p:txBody>
      </p:sp>
      <p:sp>
        <p:nvSpPr>
          <p:cNvPr id="34" name="양쪽 모서리가 둥근 사각형 33"/>
          <p:cNvSpPr/>
          <p:nvPr/>
        </p:nvSpPr>
        <p:spPr>
          <a:xfrm>
            <a:off x="3604891" y="1446718"/>
            <a:ext cx="1934223" cy="339011"/>
          </a:xfrm>
          <a:prstGeom prst="round2SameRect">
            <a:avLst>
              <a:gd name="adj1" fmla="val 42220"/>
              <a:gd name="adj2" fmla="val 0"/>
            </a:avLst>
          </a:prstGeom>
          <a:solidFill>
            <a:srgbClr val="00A1FA"/>
          </a:solidFill>
          <a:ln w="3175" cap="flat" cmpd="sng" algn="ctr">
            <a:solidFill>
              <a:srgbClr val="00B0F0"/>
            </a:solidFill>
            <a:prstDash val="solid"/>
          </a:ln>
          <a:effectLst/>
        </p:spPr>
        <p:txBody>
          <a:bodyPr wrap="square" lIns="36000" tIns="36000" rIns="36000" bIns="36000" rtlCol="0" anchor="ctr"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endParaRPr kumimoji="0" lang="ko-KR" altLang="en-US" sz="1800" kern="0" dirty="0" err="1">
              <a:solidFill>
                <a:prstClr val="white"/>
              </a:solidFill>
              <a:latin typeface="-웹윤고딕140" panose="02030504000101010101" pitchFamily="18" charset="-127"/>
              <a:ea typeface="-웹윤고딕140" panose="02030504000101010101" pitchFamily="18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625875" y="1545722"/>
            <a:ext cx="1913239" cy="1661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>
              <a:lnSpc>
                <a:spcPct val="90000"/>
              </a:lnSpc>
              <a:buSzPct val="80000"/>
            </a:pPr>
            <a:r>
              <a:rPr lang="ko-KR" altLang="en-US" sz="12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정리된 데이터</a:t>
            </a:r>
          </a:p>
        </p:txBody>
      </p:sp>
      <p:sp>
        <p:nvSpPr>
          <p:cNvPr id="36" name="양쪽 모서리가 둥근 사각형 35"/>
          <p:cNvSpPr/>
          <p:nvPr/>
        </p:nvSpPr>
        <p:spPr>
          <a:xfrm>
            <a:off x="6837371" y="1446718"/>
            <a:ext cx="1934223" cy="339011"/>
          </a:xfrm>
          <a:prstGeom prst="round2SameRect">
            <a:avLst>
              <a:gd name="adj1" fmla="val 42220"/>
              <a:gd name="adj2" fmla="val 0"/>
            </a:avLst>
          </a:prstGeom>
          <a:solidFill>
            <a:srgbClr val="00A1FA"/>
          </a:solidFill>
          <a:ln w="3175" cap="flat" cmpd="sng" algn="ctr">
            <a:solidFill>
              <a:srgbClr val="00B0F0"/>
            </a:solidFill>
            <a:prstDash val="solid"/>
          </a:ln>
          <a:effectLst/>
        </p:spPr>
        <p:txBody>
          <a:bodyPr wrap="square" lIns="36000" tIns="36000" rIns="36000" bIns="36000" rtlCol="0" anchor="ctr"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endParaRPr kumimoji="0" lang="ko-KR" altLang="en-US" sz="1800" kern="0" dirty="0" err="1">
              <a:solidFill>
                <a:prstClr val="white"/>
              </a:solidFill>
              <a:latin typeface="-웹윤고딕140" panose="02030504000101010101" pitchFamily="18" charset="-127"/>
              <a:ea typeface="-웹윤고딕140" panose="02030504000101010101" pitchFamily="18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6858355" y="1559571"/>
            <a:ext cx="1913239" cy="1384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>
              <a:lnSpc>
                <a:spcPct val="90000"/>
              </a:lnSpc>
              <a:buSzPct val="80000"/>
            </a:pPr>
            <a:r>
              <a:rPr lang="ko-KR" altLang="en-US" sz="10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마케팅 분석</a:t>
            </a:r>
            <a:r>
              <a:rPr lang="en-US" altLang="ko-KR" sz="10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/</a:t>
            </a:r>
            <a:r>
              <a:rPr lang="ko-KR" altLang="en-US" sz="10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추천</a:t>
            </a:r>
            <a:r>
              <a:rPr lang="en-US" altLang="ko-KR" sz="10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/</a:t>
            </a:r>
            <a:r>
              <a:rPr lang="ko-KR" altLang="en-US" sz="10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자율주행기술</a:t>
            </a:r>
            <a:r>
              <a:rPr lang="en-US" altLang="ko-KR" sz="10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/…</a:t>
            </a:r>
          </a:p>
        </p:txBody>
      </p:sp>
      <p:sp>
        <p:nvSpPr>
          <p:cNvPr id="18" name="직사각형 17"/>
          <p:cNvSpPr/>
          <p:nvPr/>
        </p:nvSpPr>
        <p:spPr>
          <a:xfrm flipH="1">
            <a:off x="3612829" y="1793889"/>
            <a:ext cx="1926283" cy="1873892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</a:ln>
          <a:effectLst/>
        </p:spPr>
        <p:txBody>
          <a:bodyPr wrap="square" lIns="36000" tIns="612000" rIns="36000" bIns="36000" rtlCol="0" anchor="t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200" kern="0" dirty="0" err="1">
              <a:ln>
                <a:solidFill>
                  <a:prstClr val="white">
                    <a:lumMod val="65000"/>
                    <a:alpha val="0"/>
                  </a:prst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-웹윤고딕140" panose="02030504000101010101" pitchFamily="18" charset="-127"/>
              <a:ea typeface="-웹윤고딕140" panose="02030504000101010101" pitchFamily="18" charset="-127"/>
            </a:endParaRPr>
          </a:p>
        </p:txBody>
      </p:sp>
      <p:sp>
        <p:nvSpPr>
          <p:cNvPr id="19" name="직사각형 18"/>
          <p:cNvSpPr/>
          <p:nvPr/>
        </p:nvSpPr>
        <p:spPr>
          <a:xfrm flipH="1">
            <a:off x="369172" y="1793889"/>
            <a:ext cx="1926283" cy="1873892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</a:ln>
          <a:effectLst/>
        </p:spPr>
        <p:txBody>
          <a:bodyPr wrap="square" lIns="36000" tIns="612000" rIns="36000" bIns="36000" rtlCol="0" anchor="t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200" kern="0" dirty="0" err="1">
              <a:ln>
                <a:solidFill>
                  <a:prstClr val="white">
                    <a:lumMod val="65000"/>
                    <a:alpha val="0"/>
                  </a:prst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-웹윤고딕140" panose="02030504000101010101" pitchFamily="18" charset="-127"/>
              <a:ea typeface="-웹윤고딕140" panose="02030504000101010101" pitchFamily="18" charset="-127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48" r="5912"/>
          <a:stretch/>
        </p:blipFill>
        <p:spPr>
          <a:xfrm>
            <a:off x="505141" y="1934650"/>
            <a:ext cx="1667389" cy="1600532"/>
          </a:xfrm>
          <a:prstGeom prst="rect">
            <a:avLst/>
          </a:prstGeom>
          <a:ln w="3175">
            <a:noFill/>
          </a:ln>
        </p:spPr>
      </p:pic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30" r="3497"/>
          <a:stretch/>
        </p:blipFill>
        <p:spPr>
          <a:xfrm>
            <a:off x="3739646" y="1934652"/>
            <a:ext cx="1660129" cy="1594341"/>
          </a:xfrm>
          <a:prstGeom prst="rect">
            <a:avLst/>
          </a:prstGeom>
          <a:ln w="3175">
            <a:noFill/>
          </a:ln>
        </p:spPr>
      </p:pic>
      <p:sp>
        <p:nvSpPr>
          <p:cNvPr id="23" name="TextBox 22"/>
          <p:cNvSpPr txBox="1"/>
          <p:nvPr/>
        </p:nvSpPr>
        <p:spPr>
          <a:xfrm>
            <a:off x="2385009" y="3107111"/>
            <a:ext cx="1156086" cy="7104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latinLnBrk="0">
              <a:spcAft>
                <a:spcPts val="500"/>
              </a:spcAft>
              <a:buClr>
                <a:schemeClr val="tx1">
                  <a:lumMod val="75000"/>
                  <a:lumOff val="25000"/>
                </a:schemeClr>
              </a:buClr>
              <a:buSzPct val="80000"/>
              <a:defRPr/>
            </a:pPr>
            <a:r>
              <a:rPr lang="ko-KR" altLang="en-US" sz="12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0000FF"/>
                </a:solidFill>
                <a:latin typeface="+mn-ea"/>
                <a:ea typeface="+mn-ea"/>
              </a:rPr>
              <a:t>데이터 발굴</a:t>
            </a:r>
            <a:r>
              <a:rPr lang="en-US" altLang="ko-KR" sz="12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0000FF"/>
                </a:solidFill>
                <a:latin typeface="+mn-ea"/>
                <a:ea typeface="+mn-ea"/>
              </a:rPr>
              <a:t/>
            </a:r>
            <a:br>
              <a:rPr lang="en-US" altLang="ko-KR" sz="12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0000FF"/>
                </a:solidFill>
                <a:latin typeface="+mn-ea"/>
                <a:ea typeface="+mn-ea"/>
              </a:rPr>
            </a:br>
            <a:r>
              <a:rPr lang="ko-KR" altLang="en-US" sz="12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0000FF"/>
                </a:solidFill>
                <a:latin typeface="+mn-ea"/>
                <a:ea typeface="+mn-ea"/>
              </a:rPr>
              <a:t>및 정리 전문가</a:t>
            </a:r>
            <a:r>
              <a:rPr lang="en-US" altLang="ko-KR" sz="12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0000FF"/>
                </a:solidFill>
                <a:latin typeface="+mn-ea"/>
                <a:ea typeface="+mn-ea"/>
              </a:rPr>
              <a:t> </a:t>
            </a:r>
          </a:p>
          <a:p>
            <a:pPr algn="ctr" latinLnBrk="0">
              <a:spcAft>
                <a:spcPts val="500"/>
              </a:spcAft>
              <a:buClr>
                <a:schemeClr val="tx1">
                  <a:lumMod val="75000"/>
                  <a:lumOff val="25000"/>
                </a:schemeClr>
              </a:buClr>
              <a:buSzPct val="80000"/>
              <a:defRPr/>
            </a:pPr>
            <a:r>
              <a:rPr lang="en-US" altLang="ko-KR" sz="1200" b="1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+mn-ea"/>
                <a:ea typeface="+mn-ea"/>
              </a:rPr>
              <a:t>Outsourcing</a:t>
            </a:r>
            <a:endParaRPr lang="ko-KR" altLang="en-US" sz="1200" b="1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rgbClr val="FF0000"/>
              </a:solidFill>
              <a:latin typeface="+mn-ea"/>
              <a:ea typeface="+mn-ea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997887" y="6015012"/>
            <a:ext cx="1930337" cy="5257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latinLnBrk="0">
              <a:spcAft>
                <a:spcPts val="500"/>
              </a:spcAft>
              <a:buClr>
                <a:schemeClr val="tx1">
                  <a:lumMod val="75000"/>
                  <a:lumOff val="25000"/>
                </a:schemeClr>
              </a:buClr>
              <a:buSzPct val="80000"/>
              <a:defRPr/>
            </a:pPr>
            <a:r>
              <a:rPr lang="ko-KR" altLang="en-US" sz="12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0000FF"/>
                </a:solidFill>
                <a:latin typeface="+mn-ea"/>
                <a:ea typeface="+mn-ea"/>
              </a:rPr>
              <a:t>데이터 전처리</a:t>
            </a:r>
            <a:r>
              <a:rPr lang="en-US" altLang="ko-KR" sz="12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0000FF"/>
                </a:solidFill>
                <a:latin typeface="+mn-ea"/>
                <a:ea typeface="+mn-ea"/>
              </a:rPr>
              <a:t>, </a:t>
            </a:r>
            <a:r>
              <a:rPr lang="ko-KR" altLang="en-US" sz="12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0000FF"/>
                </a:solidFill>
                <a:latin typeface="+mn-ea"/>
                <a:ea typeface="+mn-ea"/>
              </a:rPr>
              <a:t>가공 전문가 </a:t>
            </a:r>
            <a:endParaRPr lang="en-US" altLang="ko-KR" sz="1200" b="1" spc="-10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rgbClr val="0000FF"/>
              </a:solidFill>
              <a:latin typeface="+mn-ea"/>
              <a:ea typeface="+mn-ea"/>
            </a:endParaRPr>
          </a:p>
          <a:p>
            <a:pPr algn="ctr" latinLnBrk="0">
              <a:spcAft>
                <a:spcPts val="500"/>
              </a:spcAft>
              <a:buClr>
                <a:schemeClr val="tx1">
                  <a:lumMod val="75000"/>
                  <a:lumOff val="25000"/>
                </a:schemeClr>
              </a:buClr>
              <a:buSzPct val="80000"/>
              <a:defRPr/>
            </a:pPr>
            <a:r>
              <a:rPr lang="en-US" altLang="ko-KR" sz="1200" b="1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+mn-ea"/>
                <a:ea typeface="+mn-ea"/>
              </a:rPr>
              <a:t>Outsourcing</a:t>
            </a:r>
            <a:endParaRPr lang="ko-KR" altLang="en-US" sz="1200" b="1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rgbClr val="FF0000"/>
              </a:solidFill>
              <a:latin typeface="+mn-ea"/>
              <a:ea typeface="+mn-ea"/>
            </a:endParaRPr>
          </a:p>
        </p:txBody>
      </p:sp>
      <p:cxnSp>
        <p:nvCxnSpPr>
          <p:cNvPr id="3" name="꺾인 연결선 2"/>
          <p:cNvCxnSpPr>
            <a:stCxn id="19" idx="2"/>
            <a:endCxn id="28" idx="1"/>
          </p:cNvCxnSpPr>
          <p:nvPr/>
        </p:nvCxnSpPr>
        <p:spPr>
          <a:xfrm rot="16200000" flipH="1">
            <a:off x="1534635" y="3465461"/>
            <a:ext cx="622757" cy="1027396"/>
          </a:xfrm>
          <a:prstGeom prst="bentConnector2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꺾인 연결선 5"/>
          <p:cNvCxnSpPr>
            <a:stCxn id="29" idx="3"/>
            <a:endCxn id="18" idx="2"/>
          </p:cNvCxnSpPr>
          <p:nvPr/>
        </p:nvCxnSpPr>
        <p:spPr>
          <a:xfrm flipV="1">
            <a:off x="3566391" y="3667782"/>
            <a:ext cx="792000" cy="1868719"/>
          </a:xfrm>
          <a:prstGeom prst="bentConnector2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>
            <a:stCxn id="28" idx="2"/>
            <a:endCxn id="29" idx="0"/>
          </p:cNvCxnSpPr>
          <p:nvPr/>
        </p:nvCxnSpPr>
        <p:spPr>
          <a:xfrm flipH="1">
            <a:off x="2963051" y="4730549"/>
            <a:ext cx="3967" cy="365939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꺾인 연결선 12"/>
          <p:cNvCxnSpPr/>
          <p:nvPr/>
        </p:nvCxnSpPr>
        <p:spPr>
          <a:xfrm rot="16200000" flipH="1">
            <a:off x="4853098" y="3583159"/>
            <a:ext cx="622756" cy="792000"/>
          </a:xfrm>
          <a:prstGeom prst="bentConnector2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꺾인 연결선 14"/>
          <p:cNvCxnSpPr>
            <a:stCxn id="27" idx="3"/>
            <a:endCxn id="38" idx="2"/>
          </p:cNvCxnSpPr>
          <p:nvPr/>
        </p:nvCxnSpPr>
        <p:spPr>
          <a:xfrm flipV="1">
            <a:off x="6795402" y="3659621"/>
            <a:ext cx="1008235" cy="630916"/>
          </a:xfrm>
          <a:prstGeom prst="bentConnector2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5090307" y="4773328"/>
            <a:ext cx="2198038" cy="5257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latinLnBrk="0">
              <a:spcAft>
                <a:spcPts val="500"/>
              </a:spcAft>
              <a:buClr>
                <a:schemeClr val="tx1">
                  <a:lumMod val="75000"/>
                  <a:lumOff val="25000"/>
                </a:schemeClr>
              </a:buClr>
              <a:buSzPct val="80000"/>
              <a:defRPr/>
            </a:pPr>
            <a:r>
              <a:rPr lang="ko-KR" altLang="en-US" sz="12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0000FF"/>
                </a:solidFill>
                <a:latin typeface="+mn-ea"/>
                <a:ea typeface="+mn-ea"/>
              </a:rPr>
              <a:t>인공지능</a:t>
            </a:r>
            <a:r>
              <a:rPr lang="en-US" altLang="ko-KR" sz="12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0000FF"/>
                </a:solidFill>
                <a:latin typeface="+mn-ea"/>
                <a:ea typeface="+mn-ea"/>
              </a:rPr>
              <a:t>/</a:t>
            </a:r>
            <a:r>
              <a:rPr lang="ko-KR" altLang="en-US" sz="12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0000FF"/>
                </a:solidFill>
                <a:latin typeface="+mn-ea"/>
                <a:ea typeface="+mn-ea"/>
              </a:rPr>
              <a:t>빅데이터 기술 전문가</a:t>
            </a:r>
            <a:r>
              <a:rPr lang="en-US" altLang="ko-KR" sz="1200" b="1" spc="-1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0000FF"/>
                </a:solidFill>
                <a:latin typeface="+mn-ea"/>
                <a:ea typeface="+mn-ea"/>
              </a:rPr>
              <a:t> </a:t>
            </a:r>
          </a:p>
          <a:p>
            <a:pPr algn="ctr" latinLnBrk="0">
              <a:spcAft>
                <a:spcPts val="500"/>
              </a:spcAft>
              <a:buClr>
                <a:schemeClr val="tx1">
                  <a:lumMod val="75000"/>
                  <a:lumOff val="25000"/>
                </a:schemeClr>
              </a:buClr>
              <a:buSzPct val="80000"/>
              <a:defRPr/>
            </a:pPr>
            <a:r>
              <a:rPr lang="en-US" altLang="ko-KR" sz="1200" b="1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+mn-ea"/>
                <a:ea typeface="+mn-ea"/>
              </a:rPr>
              <a:t>Outsourcing</a:t>
            </a:r>
            <a:endParaRPr lang="ko-KR" altLang="en-US" sz="1200" b="1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rgbClr val="FF0000"/>
              </a:solidFill>
              <a:latin typeface="+mn-ea"/>
              <a:ea typeface="+mn-ea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lang="ja-JP" altLang="en-US" smtClean="0"/>
              <a:pPr/>
              <a:t>36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730484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4167087"/>
            <a:ext cx="9144001" cy="2295113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396003" y="187474"/>
            <a:ext cx="5614037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kumimoji="0" lang="ko-KR" altLang="en-US" sz="3000" b="1" spc="-200" dirty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인공지능</a:t>
            </a:r>
            <a:r>
              <a:rPr kumimoji="0" lang="en-US" altLang="ko-KR" sz="3000" b="1" spc="-200" dirty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kumimoji="0" lang="ko-KR" altLang="en-US" sz="3000" b="1" spc="-200" dirty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빅데이터 활용의 장벽들</a:t>
            </a:r>
          </a:p>
        </p:txBody>
      </p:sp>
      <p:sp>
        <p:nvSpPr>
          <p:cNvPr id="17" name="모서리가 둥근 직사각형 16"/>
          <p:cNvSpPr/>
          <p:nvPr/>
        </p:nvSpPr>
        <p:spPr>
          <a:xfrm>
            <a:off x="1272367" y="4747213"/>
            <a:ext cx="6696744" cy="515500"/>
          </a:xfrm>
          <a:prstGeom prst="roundRect">
            <a:avLst>
              <a:gd name="adj" fmla="val 50000"/>
            </a:avLst>
          </a:prstGeom>
          <a:solidFill>
            <a:srgbClr val="476EC5"/>
          </a:solidFill>
          <a:ln w="539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0" rIns="0" bIns="0" rtlCol="0" anchor="ctr">
            <a:scene3d>
              <a:camera prst="orthographicFront"/>
              <a:lightRig rig="threePt" dir="t"/>
            </a:scene3d>
            <a:sp3d>
              <a:bevelT w="1270" h="6350"/>
            </a:sp3d>
          </a:bodyPr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/>
            <a:r>
              <a:rPr lang="ko-KR" altLang="en-US" sz="2000" b="1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70000"/>
                    </a:prstClr>
                  </a:outerShdw>
                </a:effectLst>
                <a:latin typeface="맑은 고딕" pitchFamily="50" charset="-127"/>
                <a:ea typeface="맑은 고딕" pitchFamily="50" charset="-127"/>
              </a:rPr>
              <a:t>데이터 수집 및 분석을 위한 여유</a:t>
            </a:r>
            <a:endParaRPr lang="ko-KR" altLang="en-US" sz="2000" b="1" dirty="0">
              <a:solidFill>
                <a:schemeClr val="bg1"/>
              </a:solidFill>
              <a:effectLst>
                <a:outerShdw blurRad="63500" algn="ctr" rotWithShape="0">
                  <a:prstClr val="black">
                    <a:alpha val="70000"/>
                  </a:prstClr>
                </a:outerShdw>
              </a:effectLst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1297447" y="5318578"/>
            <a:ext cx="6696744" cy="515500"/>
          </a:xfrm>
          <a:prstGeom prst="roundRect">
            <a:avLst>
              <a:gd name="adj" fmla="val 50000"/>
            </a:avLst>
          </a:prstGeom>
          <a:solidFill>
            <a:srgbClr val="476EC5"/>
          </a:solidFill>
          <a:ln w="539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0" rIns="0" bIns="0" rtlCol="0" anchor="ctr">
            <a:scene3d>
              <a:camera prst="orthographicFront"/>
              <a:lightRig rig="threePt" dir="t"/>
            </a:scene3d>
            <a:sp3d>
              <a:bevelT w="1270" h="6350"/>
            </a:sp3d>
          </a:bodyPr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/>
            <a:r>
              <a:rPr lang="ko-KR" altLang="en-US" sz="2000" b="1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70000"/>
                    </a:prstClr>
                  </a:outerShdw>
                </a:effectLst>
                <a:latin typeface="맑은 고딕" pitchFamily="50" charset="-127"/>
                <a:ea typeface="맑은 고딕" pitchFamily="50" charset="-127"/>
              </a:rPr>
              <a:t>실험을 위해 현상 유지를 포기할 용기</a:t>
            </a:r>
            <a:endParaRPr lang="ko-KR" altLang="en-US" sz="2000" b="1" dirty="0">
              <a:solidFill>
                <a:schemeClr val="bg1"/>
              </a:solidFill>
              <a:effectLst>
                <a:outerShdw blurRad="63500" algn="ctr" rotWithShape="0">
                  <a:prstClr val="black">
                    <a:alpha val="70000"/>
                  </a:prstClr>
                </a:outerShdw>
              </a:effectLst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1297447" y="5890082"/>
            <a:ext cx="6696744" cy="515500"/>
          </a:xfrm>
          <a:prstGeom prst="roundRect">
            <a:avLst>
              <a:gd name="adj" fmla="val 50000"/>
            </a:avLst>
          </a:prstGeom>
          <a:solidFill>
            <a:srgbClr val="476EC5"/>
          </a:solidFill>
          <a:ln w="539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0" rIns="0" bIns="0" rtlCol="0" anchor="ctr">
            <a:scene3d>
              <a:camera prst="orthographicFront"/>
              <a:lightRig rig="threePt" dir="t"/>
            </a:scene3d>
            <a:sp3d>
              <a:bevelT w="1270" h="6350"/>
            </a:sp3d>
          </a:bodyPr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/>
            <a:r>
              <a:rPr lang="ko-KR" altLang="en-US" sz="2000" b="1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70000"/>
                    </a:prstClr>
                  </a:outerShdw>
                </a:effectLst>
                <a:latin typeface="맑은 고딕" pitchFamily="50" charset="-127"/>
                <a:ea typeface="맑은 고딕" pitchFamily="50" charset="-127"/>
              </a:rPr>
              <a:t>데이터가 말하는 결론을 따를 유연성</a:t>
            </a:r>
            <a:endParaRPr lang="ko-KR" altLang="en-US" sz="2000" b="1" dirty="0">
              <a:solidFill>
                <a:schemeClr val="bg1"/>
              </a:solidFill>
              <a:effectLst>
                <a:outerShdw blurRad="63500" algn="ctr" rotWithShape="0">
                  <a:prstClr val="black">
                    <a:alpha val="70000"/>
                  </a:prstClr>
                </a:outerShdw>
              </a:effectLst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1226009" y="2961123"/>
            <a:ext cx="6696744" cy="515500"/>
          </a:xfrm>
          <a:prstGeom prst="roundRect">
            <a:avLst>
              <a:gd name="adj" fmla="val 50000"/>
            </a:avLst>
          </a:prstGeom>
          <a:solidFill>
            <a:schemeClr val="accent6">
              <a:lumMod val="75000"/>
            </a:schemeClr>
          </a:solidFill>
          <a:ln w="539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0" rIns="0" bIns="0" rtlCol="0" anchor="ctr">
            <a:scene3d>
              <a:camera prst="orthographicFront"/>
              <a:lightRig rig="threePt" dir="t"/>
            </a:scene3d>
            <a:sp3d>
              <a:bevelT w="1270" h="6350"/>
            </a:sp3d>
          </a:bodyPr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/>
            <a:r>
              <a:rPr lang="ko-KR" altLang="en-US" sz="2000" b="1" dirty="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70000"/>
                    </a:prstClr>
                  </a:outerShdw>
                </a:effectLst>
                <a:latin typeface="맑은 고딕" pitchFamily="50" charset="-127"/>
                <a:ea typeface="맑은 고딕" pitchFamily="50" charset="-127"/>
              </a:rPr>
              <a:t>내∙외부 데이터의 전사적 </a:t>
            </a:r>
            <a:r>
              <a:rPr lang="ko-KR" altLang="en-US" sz="2000" b="1" dirty="0" err="1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70000"/>
                    </a:prstClr>
                  </a:outerShdw>
                </a:effectLst>
                <a:latin typeface="맑은 고딕" pitchFamily="50" charset="-127"/>
                <a:ea typeface="맑은 고딕" pitchFamily="50" charset="-127"/>
              </a:rPr>
              <a:t>미통합</a:t>
            </a:r>
            <a:endParaRPr lang="ko-KR" altLang="en-US" sz="2000" b="1" dirty="0">
              <a:solidFill>
                <a:schemeClr val="bg1"/>
              </a:solidFill>
              <a:effectLst>
                <a:outerShdw blurRad="63500" algn="ctr" rotWithShape="0">
                  <a:prstClr val="black">
                    <a:alpha val="70000"/>
                  </a:prstClr>
                </a:outerShdw>
              </a:effectLst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1226009" y="3532627"/>
            <a:ext cx="6696744" cy="515500"/>
          </a:xfrm>
          <a:prstGeom prst="roundRect">
            <a:avLst>
              <a:gd name="adj" fmla="val 50000"/>
            </a:avLst>
          </a:prstGeom>
          <a:solidFill>
            <a:schemeClr val="accent6">
              <a:lumMod val="75000"/>
            </a:schemeClr>
          </a:solidFill>
          <a:ln w="539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0" rIns="0" bIns="0" rtlCol="0" anchor="ctr">
            <a:scene3d>
              <a:camera prst="orthographicFront"/>
              <a:lightRig rig="threePt" dir="t"/>
            </a:scene3d>
            <a:sp3d>
              <a:bevelT w="1270" h="6350"/>
            </a:sp3d>
          </a:bodyPr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/>
            <a:r>
              <a:rPr lang="ko-KR" altLang="en-US" sz="2000" b="1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70000"/>
                    </a:prstClr>
                  </a:outerShdw>
                </a:effectLst>
                <a:latin typeface="맑은 고딕" pitchFamily="50" charset="-127"/>
                <a:ea typeface="맑은 고딕" pitchFamily="50" charset="-127"/>
              </a:rPr>
              <a:t>현업의 문화</a:t>
            </a:r>
            <a:r>
              <a:rPr lang="en-US" altLang="ko-KR" sz="2000" b="1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70000"/>
                    </a:prstClr>
                  </a:outerShdw>
                </a:effectLst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2000" b="1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70000"/>
                    </a:prstClr>
                  </a:outerShdw>
                </a:effectLst>
                <a:latin typeface="맑은 고딕" pitchFamily="50" charset="-127"/>
                <a:ea typeface="맑은 고딕" pitchFamily="50" charset="-127"/>
              </a:rPr>
              <a:t>정보</a:t>
            </a:r>
            <a:r>
              <a:rPr lang="en-US" altLang="ko-KR" sz="2000" b="1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70000"/>
                    </a:prstClr>
                  </a:outerShdw>
                </a:effectLst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2000" b="1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70000"/>
                    </a:prstClr>
                  </a:outerShdw>
                </a:effectLst>
                <a:latin typeface="맑은 고딕" pitchFamily="50" charset="-127"/>
                <a:ea typeface="맑은 고딕" pitchFamily="50" charset="-127"/>
              </a:rPr>
              <a:t>데이터</a:t>
            </a:r>
            <a:r>
              <a:rPr lang="en-US" altLang="ko-KR" sz="2000" b="1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70000"/>
                    </a:prstClr>
                  </a:outerShdw>
                </a:effectLst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2000" b="1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70000"/>
                    </a:prstClr>
                  </a:outerShdw>
                </a:effectLst>
                <a:latin typeface="맑은 고딕" pitchFamily="50" charset="-127"/>
                <a:ea typeface="맑은 고딕" pitchFamily="50" charset="-127"/>
              </a:rPr>
              <a:t>조직의 장벽</a:t>
            </a:r>
            <a:endParaRPr lang="ko-KR" altLang="en-US" sz="2000" b="1" dirty="0">
              <a:solidFill>
                <a:schemeClr val="bg1"/>
              </a:solidFill>
              <a:effectLst>
                <a:outerShdw blurRad="63500" algn="ctr" rotWithShape="0">
                  <a:prstClr val="black">
                    <a:alpha val="70000"/>
                  </a:prstClr>
                </a:outerShdw>
              </a:effectLst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1244437" y="4104131"/>
            <a:ext cx="6696744" cy="515500"/>
          </a:xfrm>
          <a:prstGeom prst="roundRect">
            <a:avLst>
              <a:gd name="adj" fmla="val 50000"/>
            </a:avLst>
          </a:prstGeom>
          <a:solidFill>
            <a:schemeClr val="accent6">
              <a:lumMod val="75000"/>
            </a:schemeClr>
          </a:solidFill>
          <a:ln w="539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0" rIns="0" bIns="0" rtlCol="0" anchor="ctr">
            <a:scene3d>
              <a:camera prst="orthographicFront"/>
              <a:lightRig rig="threePt" dir="t"/>
            </a:scene3d>
            <a:sp3d>
              <a:bevelT w="1270" h="6350"/>
            </a:sp3d>
          </a:bodyPr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/>
            <a:r>
              <a:rPr lang="ko-KR" altLang="en-US" sz="2000" b="1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70000"/>
                    </a:prstClr>
                  </a:outerShdw>
                </a:effectLst>
                <a:latin typeface="맑은 고딕" pitchFamily="50" charset="-127"/>
                <a:ea typeface="맑은 고딕" pitchFamily="50" charset="-127"/>
              </a:rPr>
              <a:t>데이터 사이언티스트의 부재</a:t>
            </a:r>
            <a:endParaRPr lang="ko-KR" altLang="en-US" sz="2000" b="1" dirty="0">
              <a:solidFill>
                <a:schemeClr val="bg1"/>
              </a:solidFill>
              <a:effectLst>
                <a:outerShdw blurRad="63500" algn="ctr" rotWithShape="0">
                  <a:prstClr val="black">
                    <a:alpha val="70000"/>
                  </a:prstClr>
                </a:outerShdw>
              </a:effectLst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1226009" y="1746678"/>
            <a:ext cx="6696744" cy="515500"/>
          </a:xfrm>
          <a:prstGeom prst="roundRect">
            <a:avLst>
              <a:gd name="adj" fmla="val 50000"/>
            </a:avLst>
          </a:prstGeom>
          <a:solidFill>
            <a:srgbClr val="7030A0"/>
          </a:solidFill>
          <a:ln w="539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0" rIns="0" bIns="0" rtlCol="0" anchor="ctr">
            <a:scene3d>
              <a:camera prst="orthographicFront"/>
              <a:lightRig rig="threePt" dir="t"/>
            </a:scene3d>
            <a:sp3d>
              <a:bevelT w="1270" h="6350"/>
            </a:sp3d>
          </a:bodyPr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/>
            <a:r>
              <a:rPr lang="ko-KR" altLang="en-US" sz="2000" b="1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70000"/>
                    </a:prstClr>
                  </a:outerShdw>
                </a:effectLst>
                <a:latin typeface="맑은 고딕" pitchFamily="50" charset="-127"/>
                <a:ea typeface="맑은 고딕" pitchFamily="50" charset="-127"/>
              </a:rPr>
              <a:t>데이터 독점자</a:t>
            </a:r>
            <a:endParaRPr lang="ko-KR" altLang="en-US" sz="2000" b="1" dirty="0">
              <a:solidFill>
                <a:schemeClr val="bg1"/>
              </a:solidFill>
              <a:effectLst>
                <a:outerShdw blurRad="63500" algn="ctr" rotWithShape="0">
                  <a:prstClr val="black">
                    <a:alpha val="70000"/>
                  </a:prstClr>
                </a:outerShdw>
              </a:effectLst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4" name="모서리가 둥근 직사각형 23"/>
          <p:cNvSpPr/>
          <p:nvPr/>
        </p:nvSpPr>
        <p:spPr>
          <a:xfrm>
            <a:off x="1226009" y="1119170"/>
            <a:ext cx="6696744" cy="515500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 w="539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0" rIns="0" bIns="0" rtlCol="0" anchor="ctr">
            <a:scene3d>
              <a:camera prst="orthographicFront"/>
              <a:lightRig rig="threePt" dir="t"/>
            </a:scene3d>
            <a:sp3d>
              <a:bevelT w="1270" h="6350"/>
            </a:sp3d>
          </a:bodyPr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/>
            <a:r>
              <a:rPr lang="ko-KR" altLang="en-US" sz="2000" b="1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70000"/>
                    </a:prstClr>
                  </a:outerShdw>
                </a:effectLst>
                <a:latin typeface="맑은 고딕" pitchFamily="50" charset="-127"/>
                <a:ea typeface="맑은 고딕" pitchFamily="50" charset="-127"/>
              </a:rPr>
              <a:t>개인정보보호법 장벽</a:t>
            </a:r>
            <a:endParaRPr lang="ko-KR" altLang="en-US" sz="2000" b="1" dirty="0">
              <a:solidFill>
                <a:schemeClr val="bg1"/>
              </a:solidFill>
              <a:effectLst>
                <a:outerShdw blurRad="63500" algn="ctr" rotWithShape="0">
                  <a:prstClr val="black">
                    <a:alpha val="70000"/>
                  </a:prstClr>
                </a:outerShdw>
              </a:effectLst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1226009" y="2389619"/>
            <a:ext cx="6696744" cy="515500"/>
          </a:xfrm>
          <a:prstGeom prst="roundRect">
            <a:avLst>
              <a:gd name="adj" fmla="val 50000"/>
            </a:avLst>
          </a:prstGeom>
          <a:solidFill>
            <a:schemeClr val="accent6">
              <a:lumMod val="75000"/>
            </a:schemeClr>
          </a:solidFill>
          <a:ln w="539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0" rIns="0" bIns="0" rtlCol="0" anchor="ctr">
            <a:scene3d>
              <a:camera prst="orthographicFront"/>
              <a:lightRig rig="threePt" dir="t"/>
            </a:scene3d>
            <a:sp3d>
              <a:bevelT w="1270" h="6350"/>
            </a:sp3d>
          </a:bodyPr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/>
            <a:r>
              <a:rPr lang="ko-KR" altLang="en-US" sz="2000" b="1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70000"/>
                    </a:prstClr>
                  </a:outerShdw>
                </a:effectLst>
                <a:latin typeface="맑은 고딕" pitchFamily="50" charset="-127"/>
                <a:ea typeface="맑은 고딕" pitchFamily="50" charset="-127"/>
              </a:rPr>
              <a:t>투자 대비 수익의 불투명성</a:t>
            </a:r>
            <a:endParaRPr lang="ko-KR" altLang="en-US" sz="2000" b="1" dirty="0">
              <a:solidFill>
                <a:schemeClr val="bg1"/>
              </a:solidFill>
              <a:effectLst>
                <a:outerShdw blurRad="63500" algn="ctr" rotWithShape="0">
                  <a:prstClr val="black">
                    <a:alpha val="70000"/>
                  </a:prstClr>
                </a:outerShdw>
              </a:effectLst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lang="ja-JP" altLang="en-US" smtClean="0"/>
              <a:pPr/>
              <a:t>37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899887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96003" y="187476"/>
            <a:ext cx="902811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kumimoji="0" lang="ko-KR" altLang="en-US" sz="3000" b="1" spc="-200" dirty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첨언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6472" y="849126"/>
            <a:ext cx="5953125" cy="100012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3864" y="1931053"/>
            <a:ext cx="3180915" cy="217562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0998" y="1940021"/>
            <a:ext cx="3091404" cy="2155150"/>
          </a:xfrm>
          <a:prstGeom prst="rect">
            <a:avLst/>
          </a:prstGeom>
        </p:spPr>
      </p:pic>
      <p:pic>
        <p:nvPicPr>
          <p:cNvPr id="2050" name="Picture 2" descr="https://ncache.ilbe.com/files/attach/new/20200922/377678/8915392403/11289991097/bfbb4cd3bc163e29e84be545dd060825_11289997308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9467" y="4071721"/>
            <a:ext cx="4077522" cy="2325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lang="ja-JP" altLang="en-US" smtClean="0"/>
              <a:pPr/>
              <a:t>38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207060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96003" y="187474"/>
            <a:ext cx="902811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kumimoji="0" lang="ko-KR" altLang="en-US" sz="3000" b="1" spc="-200" dirty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첨언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574" y="1034430"/>
            <a:ext cx="9167892" cy="5128214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lang="ja-JP" altLang="en-US" smtClean="0"/>
              <a:pPr/>
              <a:t>39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739938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직사각형 76"/>
          <p:cNvSpPr/>
          <p:nvPr/>
        </p:nvSpPr>
        <p:spPr>
          <a:xfrm>
            <a:off x="396000" y="187480"/>
            <a:ext cx="4068743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3000" b="1" spc="-20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</a:rPr>
              <a:t>인공지능</a:t>
            </a:r>
            <a:r>
              <a:rPr lang="en-US" altLang="ko-KR" sz="3000" b="1" spc="-20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</a:rPr>
              <a:t>, </a:t>
            </a:r>
            <a:r>
              <a:rPr lang="ko-KR" altLang="en-US" sz="3000" b="1" spc="-20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</a:rPr>
              <a:t>빅데이터 시대</a:t>
            </a:r>
            <a:endParaRPr lang="ko-KR" altLang="en-US" sz="3000" b="1" spc="-200" dirty="0">
              <a:ln>
                <a:solidFill>
                  <a:prstClr val="black">
                    <a:lumMod val="65000"/>
                    <a:lumOff val="35000"/>
                    <a:alpha val="0"/>
                  </a:prstClr>
                </a:solidFill>
              </a:ln>
              <a:latin typeface="맑은 고딕" panose="020B0503020000020004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lang="ja-JP" altLang="en-US" smtClean="0"/>
              <a:pPr/>
              <a:t>4</a:t>
            </a:fld>
            <a:endParaRPr lang="ja-JP" altLang="en-US"/>
          </a:p>
        </p:txBody>
      </p:sp>
      <p:pic>
        <p:nvPicPr>
          <p:cNvPr id="3" name="PGXRjKWuLN8"/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431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57329" y="2684998"/>
            <a:ext cx="6128143" cy="572599"/>
          </a:xfrm>
        </p:spPr>
        <p:txBody>
          <a:bodyPr/>
          <a:lstStyle/>
          <a:p>
            <a:r>
              <a:rPr lang="ko-KR" altLang="en-US" smtClean="0"/>
              <a:t>데이터 분석을 위한 준비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705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96003" y="187474"/>
            <a:ext cx="1729961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3000" b="1" spc="-200" smtClean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실습 자료</a:t>
            </a:r>
            <a:endParaRPr kumimoji="0" lang="ko-KR" altLang="en-US" sz="3000" b="1" spc="-200" dirty="0">
              <a:ln>
                <a:solidFill>
                  <a:prstClr val="black">
                    <a:lumMod val="65000"/>
                    <a:lumOff val="35000"/>
                    <a:alpha val="0"/>
                  </a:prst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26" name="Picture 2" descr="직장인을 위한 데이터 분석 실무 with 파이썬 - YES2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177" y="828136"/>
            <a:ext cx="4357056" cy="5574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132053" y="966161"/>
            <a:ext cx="48307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실습자료</a:t>
            </a:r>
            <a:endParaRPr lang="en-US" altLang="ko-KR"/>
          </a:p>
          <a:p>
            <a:r>
              <a:rPr lang="en-US" altLang="ko-KR" smtClean="0"/>
              <a:t>https://</a:t>
            </a:r>
            <a:r>
              <a:rPr lang="en-US" altLang="ko-KR" smtClean="0"/>
              <a:t>github.com/</a:t>
            </a:r>
            <a:r>
              <a:rPr lang="en-US" altLang="ko-KR" smtClean="0"/>
              <a:t>shinbyungjoo/Python-Lecture</a:t>
            </a:r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9524" y="1699156"/>
            <a:ext cx="5283320" cy="1987185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8617789" y="2286000"/>
            <a:ext cx="345055" cy="13802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7364083" y="3326920"/>
            <a:ext cx="598098" cy="21853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lang="ja-JP" altLang="en-US" smtClean="0"/>
              <a:pPr/>
              <a:t>41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735084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96003" y="187474"/>
            <a:ext cx="2089033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3000" b="1" spc="-200" smtClean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파이썬 준비</a:t>
            </a:r>
            <a:endParaRPr kumimoji="0" lang="ko-KR" altLang="en-US" sz="3000" b="1" spc="-200" dirty="0">
              <a:ln>
                <a:solidFill>
                  <a:prstClr val="black">
                    <a:lumMod val="65000"/>
                    <a:lumOff val="35000"/>
                    <a:alpha val="0"/>
                  </a:prst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텍스트 개체 틀 2"/>
          <p:cNvSpPr>
            <a:spLocks noGrp="1"/>
          </p:cNvSpPr>
          <p:nvPr>
            <p:ph type="body" idx="1"/>
          </p:nvPr>
        </p:nvSpPr>
        <p:spPr>
          <a:xfrm>
            <a:off x="333472" y="926266"/>
            <a:ext cx="8504951" cy="5432004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2000" smtClean="0"/>
              <a:t>아나콘다 내려받기</a:t>
            </a:r>
            <a:endParaRPr lang="en-US" altLang="ko-KR" sz="2000" smtClean="0"/>
          </a:p>
          <a:p>
            <a:pPr marL="628650" lvl="1" indent="-285750">
              <a:buFont typeface="Wingdings" panose="05000000000000000000" pitchFamily="2" charset="2"/>
              <a:buChar char="v"/>
            </a:pPr>
            <a:r>
              <a:rPr lang="ko-KR" altLang="en-US" sz="1800" smtClean="0"/>
              <a:t>아나콘다</a:t>
            </a:r>
            <a:r>
              <a:rPr lang="en-US" altLang="ko-KR" sz="1800" smtClean="0"/>
              <a:t>(Anaconda)</a:t>
            </a:r>
          </a:p>
          <a:p>
            <a:pPr marL="971550" lvl="2" indent="-285750">
              <a:buFont typeface="Wingdings" panose="05000000000000000000" pitchFamily="2" charset="2"/>
              <a:buChar char="Ø"/>
            </a:pPr>
            <a:r>
              <a:rPr lang="ko-KR" altLang="en-US" sz="1600" smtClean="0"/>
              <a:t>파이썬 언어와 주요 라이브러리</a:t>
            </a:r>
            <a:r>
              <a:rPr lang="en-US" altLang="ko-KR" sz="1600" smtClean="0"/>
              <a:t>, </a:t>
            </a:r>
            <a:r>
              <a:rPr lang="ko-KR" altLang="en-US" sz="1600" smtClean="0"/>
              <a:t>파이썬을 입력하고 실행하기에 편리한 몇 가지 툴들을 패키지로 제공</a:t>
            </a:r>
            <a:endParaRPr lang="en-US" altLang="ko-KR" sz="1600" smtClean="0"/>
          </a:p>
          <a:p>
            <a:pPr marL="971550" lvl="2" indent="-285750">
              <a:buFont typeface="Wingdings" panose="05000000000000000000" pitchFamily="2" charset="2"/>
              <a:buChar char="Ø"/>
            </a:pPr>
            <a:r>
              <a:rPr lang="ko-KR" altLang="en-US" sz="1600" smtClean="0"/>
              <a:t>다운로드 전 확인사항</a:t>
            </a:r>
            <a:endParaRPr lang="en-US" altLang="ko-KR" sz="1600" smtClean="0"/>
          </a:p>
          <a:p>
            <a:pPr marL="1314450" lvl="3" indent="-285750">
              <a:buFont typeface="Wingdings" panose="05000000000000000000" pitchFamily="2" charset="2"/>
              <a:buChar char="ü"/>
            </a:pPr>
            <a:r>
              <a:rPr lang="ko-KR" altLang="en-US" sz="1400" smtClean="0"/>
              <a:t>파이썬 버전</a:t>
            </a:r>
            <a:r>
              <a:rPr lang="en-US" altLang="ko-KR" sz="1400" smtClean="0"/>
              <a:t>: </a:t>
            </a:r>
            <a:r>
              <a:rPr lang="ko-KR" altLang="en-US" sz="1400" smtClean="0"/>
              <a:t>현재 파이썬 버전 </a:t>
            </a:r>
            <a:r>
              <a:rPr lang="en-US" altLang="ko-KR" sz="1400" smtClean="0"/>
              <a:t>3.11</a:t>
            </a:r>
          </a:p>
          <a:p>
            <a:pPr marL="1314450" lvl="3" indent="-285750">
              <a:buFont typeface="Wingdings" panose="05000000000000000000" pitchFamily="2" charset="2"/>
              <a:buChar char="ü"/>
            </a:pPr>
            <a:r>
              <a:rPr lang="ko-KR" altLang="en-US" sz="1400" smtClean="0"/>
              <a:t>현재 사용 중인 운영체제의 아키텍처</a:t>
            </a:r>
            <a:endParaRPr lang="en-US" altLang="ko-KR" sz="1400" smtClean="0"/>
          </a:p>
          <a:p>
            <a:pPr marL="971550" lvl="2" indent="-285750">
              <a:buFont typeface="Wingdings" panose="05000000000000000000" pitchFamily="2" charset="2"/>
              <a:buChar char="Ø"/>
            </a:pPr>
            <a:r>
              <a:rPr lang="ko-KR" altLang="en-US" sz="1600" smtClean="0"/>
              <a:t>다운로드</a:t>
            </a:r>
            <a:r>
              <a:rPr lang="en-US" altLang="ko-KR" sz="1600" smtClean="0"/>
              <a:t>: https://www.anaconda.com/download</a:t>
            </a:r>
            <a:endParaRPr lang="ko-KR" altLang="en-US" sz="16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lang="ja-JP" altLang="en-US" smtClean="0"/>
              <a:pPr/>
              <a:t>42</a:t>
            </a:fld>
            <a:endParaRPr lang="ja-JP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5386" y="3164542"/>
            <a:ext cx="3971707" cy="3204786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2485036" y="5633894"/>
            <a:ext cx="733293" cy="25304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8722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96003" y="187474"/>
            <a:ext cx="2089033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3000" b="1" spc="-200" smtClean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파이썬 준비</a:t>
            </a:r>
            <a:endParaRPr kumimoji="0" lang="ko-KR" altLang="en-US" sz="3000" b="1" spc="-200" dirty="0">
              <a:ln>
                <a:solidFill>
                  <a:prstClr val="black">
                    <a:lumMod val="65000"/>
                    <a:lumOff val="35000"/>
                    <a:alpha val="0"/>
                  </a:prst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텍스트 개체 틀 2"/>
          <p:cNvSpPr>
            <a:spLocks noGrp="1"/>
          </p:cNvSpPr>
          <p:nvPr>
            <p:ph type="body" idx="1"/>
          </p:nvPr>
        </p:nvSpPr>
        <p:spPr>
          <a:xfrm>
            <a:off x="333472" y="926266"/>
            <a:ext cx="8504951" cy="5432004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2000" smtClean="0"/>
              <a:t>아나콘다 설치</a:t>
            </a:r>
            <a:endParaRPr lang="en-US" altLang="ko-KR" sz="2000" smtClean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lang="ja-JP" altLang="en-US" smtClean="0"/>
              <a:pPr/>
              <a:t>43</a:t>
            </a:fld>
            <a:endParaRPr lang="ja-JP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48" y="1510801"/>
            <a:ext cx="4454487" cy="3463609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3033841" y="4623692"/>
            <a:ext cx="659618" cy="25304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7953" y="1510801"/>
            <a:ext cx="4454487" cy="3463609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7449671" y="4653836"/>
            <a:ext cx="648842" cy="22289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9308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96003" y="187474"/>
            <a:ext cx="2089033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3000" b="1" spc="-200" smtClean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파이썬 준비</a:t>
            </a:r>
            <a:endParaRPr kumimoji="0" lang="ko-KR" altLang="en-US" sz="3000" b="1" spc="-200" dirty="0">
              <a:ln>
                <a:solidFill>
                  <a:prstClr val="black">
                    <a:lumMod val="65000"/>
                    <a:lumOff val="35000"/>
                    <a:alpha val="0"/>
                  </a:prst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텍스트 개체 틀 2"/>
          <p:cNvSpPr>
            <a:spLocks noGrp="1"/>
          </p:cNvSpPr>
          <p:nvPr>
            <p:ph type="body" idx="1"/>
          </p:nvPr>
        </p:nvSpPr>
        <p:spPr>
          <a:xfrm>
            <a:off x="333472" y="926266"/>
            <a:ext cx="8504951" cy="5432004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2000" smtClean="0"/>
              <a:t>아나콘다 설치</a:t>
            </a:r>
            <a:endParaRPr lang="en-US" altLang="ko-KR" sz="2000" smtClean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lang="ja-JP" altLang="en-US" smtClean="0"/>
              <a:pPr/>
              <a:t>44</a:t>
            </a:fld>
            <a:endParaRPr lang="ja-JP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48" y="1410724"/>
            <a:ext cx="4469189" cy="3475041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264867" y="3148244"/>
            <a:ext cx="1754118" cy="25304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4158" y="1410724"/>
            <a:ext cx="4469189" cy="3475041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4909782" y="3484876"/>
            <a:ext cx="3794947" cy="27133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7494493" y="4563034"/>
            <a:ext cx="690283" cy="21515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3030070" y="4563033"/>
            <a:ext cx="690283" cy="21515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7212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96003" y="187474"/>
            <a:ext cx="2089033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3000" b="1" spc="-200" smtClean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파이썬 준비</a:t>
            </a:r>
            <a:endParaRPr kumimoji="0" lang="ko-KR" altLang="en-US" sz="3000" b="1" spc="-200" dirty="0">
              <a:ln>
                <a:solidFill>
                  <a:prstClr val="black">
                    <a:lumMod val="65000"/>
                    <a:lumOff val="35000"/>
                    <a:alpha val="0"/>
                  </a:prst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텍스트 개체 틀 2"/>
          <p:cNvSpPr>
            <a:spLocks noGrp="1"/>
          </p:cNvSpPr>
          <p:nvPr>
            <p:ph type="body" idx="1"/>
          </p:nvPr>
        </p:nvSpPr>
        <p:spPr>
          <a:xfrm>
            <a:off x="333472" y="926266"/>
            <a:ext cx="8504951" cy="5432004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2000" smtClean="0"/>
              <a:t>아나콘다 설치</a:t>
            </a:r>
            <a:endParaRPr lang="en-US" altLang="ko-KR" sz="2000" smtClean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lang="ja-JP" altLang="en-US" smtClean="0"/>
              <a:pPr/>
              <a:t>45</a:t>
            </a:fld>
            <a:endParaRPr lang="ja-JP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144" y="1494885"/>
            <a:ext cx="4468483" cy="3474492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281716" y="2321860"/>
            <a:ext cx="408566" cy="105783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003176" y="4625787"/>
            <a:ext cx="690283" cy="24204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0627" y="1494884"/>
            <a:ext cx="4471399" cy="4262013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5017358" y="5044324"/>
            <a:ext cx="1087607" cy="25381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2442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96003" y="187474"/>
            <a:ext cx="2089033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3000" b="1" spc="-200" smtClean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파이썬 준비</a:t>
            </a:r>
            <a:endParaRPr kumimoji="0" lang="ko-KR" altLang="en-US" sz="3000" b="1" spc="-200" dirty="0">
              <a:ln>
                <a:solidFill>
                  <a:prstClr val="black">
                    <a:lumMod val="65000"/>
                    <a:lumOff val="35000"/>
                    <a:alpha val="0"/>
                  </a:prst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텍스트 개체 틀 2"/>
          <p:cNvSpPr>
            <a:spLocks noGrp="1"/>
          </p:cNvSpPr>
          <p:nvPr>
            <p:ph type="body" idx="1"/>
          </p:nvPr>
        </p:nvSpPr>
        <p:spPr>
          <a:xfrm>
            <a:off x="333472" y="926266"/>
            <a:ext cx="8504951" cy="5432004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2000" smtClean="0"/>
              <a:t>주피터 노트북 준비</a:t>
            </a:r>
            <a:endParaRPr lang="en-US" altLang="ko-KR" sz="2000" smtClean="0"/>
          </a:p>
          <a:p>
            <a:pPr marL="628650" lvl="1" indent="-285750">
              <a:buFont typeface="Wingdings" panose="05000000000000000000" pitchFamily="2" charset="2"/>
              <a:buChar char="v"/>
            </a:pPr>
            <a:r>
              <a:rPr lang="ko-KR" altLang="en-US" sz="1800" smtClean="0"/>
              <a:t>주피터 노트북</a:t>
            </a:r>
            <a:r>
              <a:rPr lang="en-US" altLang="ko-KR" sz="1800" smtClean="0"/>
              <a:t>(Jupyter Notebook)</a:t>
            </a:r>
          </a:p>
          <a:p>
            <a:pPr marL="971550" lvl="2" indent="-285750">
              <a:buFont typeface="Wingdings" panose="05000000000000000000" pitchFamily="2" charset="2"/>
              <a:buChar char="Ø"/>
            </a:pPr>
            <a:r>
              <a:rPr lang="ko-KR" altLang="en-US" sz="1600" smtClean="0"/>
              <a:t>웹브라우저 내에서 파이썬 코드를 입력하고 실행 결과를 확인할 수 있는 툴</a:t>
            </a:r>
            <a:endParaRPr lang="en-US" altLang="ko-KR" sz="1600" smtClean="0"/>
          </a:p>
          <a:p>
            <a:pPr marL="971550" lvl="2" indent="-285750">
              <a:buFont typeface="Wingdings" panose="05000000000000000000" pitchFamily="2" charset="2"/>
              <a:buChar char="Ø"/>
            </a:pPr>
            <a:r>
              <a:rPr lang="ko-KR" altLang="en-US" sz="1600" smtClean="0"/>
              <a:t>코드 작성 시 중간 결과를 확인할 수 있어 분석을 진행할 때 유용</a:t>
            </a:r>
            <a:endParaRPr lang="en-US" altLang="ko-KR" sz="1600" smtClean="0"/>
          </a:p>
          <a:p>
            <a:pPr marL="971550" lvl="2" indent="-285750">
              <a:buFont typeface="Wingdings" panose="05000000000000000000" pitchFamily="2" charset="2"/>
              <a:buChar char="Ø"/>
            </a:pPr>
            <a:r>
              <a:rPr lang="ko-KR" altLang="en-US" sz="1600" smtClean="0"/>
              <a:t>실행</a:t>
            </a:r>
            <a:r>
              <a:rPr lang="en-US" altLang="ko-KR" sz="1600" smtClean="0"/>
              <a:t>: [Windows </a:t>
            </a:r>
            <a:r>
              <a:rPr lang="ko-KR" altLang="en-US" sz="1600" smtClean="0"/>
              <a:t>시작 프로그램</a:t>
            </a:r>
            <a:r>
              <a:rPr lang="en-US" altLang="ko-KR" sz="1600" smtClean="0"/>
              <a:t>]-[Anaconda3]-[Jupyter Notebook]</a:t>
            </a:r>
          </a:p>
          <a:p>
            <a:pPr marL="1314450" lvl="3" indent="-285750">
              <a:buFont typeface="Wingdings" panose="05000000000000000000" pitchFamily="2" charset="2"/>
              <a:buChar char="ü"/>
            </a:pPr>
            <a:r>
              <a:rPr lang="ko-KR" altLang="en-US" sz="1400" smtClean="0"/>
              <a:t>콘솔 창과 함께 웹 브라우저</a:t>
            </a:r>
            <a:r>
              <a:rPr lang="en-US" altLang="ko-KR" sz="1400" smtClean="0"/>
              <a:t>(localhost:8888/tree)</a:t>
            </a:r>
            <a:r>
              <a:rPr lang="ko-KR" altLang="en-US" sz="1400" smtClean="0"/>
              <a:t>를 통해 접속</a:t>
            </a:r>
            <a:endParaRPr lang="en-US" altLang="ko-KR" sz="1400" smtClean="0"/>
          </a:p>
          <a:p>
            <a:pPr marL="1314450" lvl="3" indent="-285750">
              <a:buFont typeface="Wingdings" panose="05000000000000000000" pitchFamily="2" charset="2"/>
              <a:buChar char="ü"/>
            </a:pPr>
            <a:r>
              <a:rPr lang="ko-KR" altLang="en-US" sz="1400" smtClean="0"/>
              <a:t>웹 브라우저로는 호환성이 좋은 구글 크롬 사용 권장</a:t>
            </a:r>
            <a:endParaRPr lang="en-US" altLang="ko-KR" sz="140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15" y="3230220"/>
            <a:ext cx="8931153" cy="1264023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96715" y="3230221"/>
            <a:ext cx="860817" cy="18583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lang="ja-JP" altLang="en-US" smtClean="0"/>
              <a:pPr/>
              <a:t>46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433159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96003" y="187474"/>
            <a:ext cx="2089033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3000" b="1" spc="-200" smtClean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파이썬 준비</a:t>
            </a:r>
            <a:endParaRPr kumimoji="0" lang="ko-KR" altLang="en-US" sz="3000" b="1" spc="-200" dirty="0">
              <a:ln>
                <a:solidFill>
                  <a:prstClr val="black">
                    <a:lumMod val="65000"/>
                    <a:lumOff val="35000"/>
                    <a:alpha val="0"/>
                  </a:prst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텍스트 개체 틀 2"/>
          <p:cNvSpPr>
            <a:spLocks noGrp="1"/>
          </p:cNvSpPr>
          <p:nvPr>
            <p:ph type="body" idx="1"/>
          </p:nvPr>
        </p:nvSpPr>
        <p:spPr>
          <a:xfrm>
            <a:off x="333472" y="926266"/>
            <a:ext cx="8504951" cy="5432004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2000" smtClean="0"/>
              <a:t>주피터 노트북 시작하기</a:t>
            </a:r>
            <a:endParaRPr lang="en-US" altLang="ko-KR" sz="2000" smtClean="0"/>
          </a:p>
          <a:p>
            <a:pPr marL="628650" lvl="1" indent="-285750">
              <a:buFont typeface="Wingdings" panose="05000000000000000000" pitchFamily="2" charset="2"/>
              <a:buChar char="v"/>
            </a:pPr>
            <a:r>
              <a:rPr lang="ko-KR" altLang="en-US" sz="1800" smtClean="0"/>
              <a:t>주피터 노트북에서 새 파일 만들기</a:t>
            </a:r>
            <a:endParaRPr lang="en-US" altLang="ko-KR" sz="1800" smtClean="0"/>
          </a:p>
          <a:p>
            <a:pPr marL="971550" lvl="2" indent="-285750">
              <a:buFont typeface="Wingdings" panose="05000000000000000000" pitchFamily="2" charset="2"/>
              <a:buChar char="Ø"/>
            </a:pPr>
            <a:r>
              <a:rPr lang="ko-KR" altLang="en-US" sz="1600" smtClean="0"/>
              <a:t>주피터 노트북 우측 상단의 </a:t>
            </a:r>
            <a:r>
              <a:rPr lang="en-US" altLang="ko-KR" sz="1600" smtClean="0"/>
              <a:t>[New] </a:t>
            </a:r>
            <a:r>
              <a:rPr lang="ko-KR" altLang="en-US" sz="1600" smtClean="0"/>
              <a:t>버튼 클릭</a:t>
            </a:r>
            <a:endParaRPr lang="en-US" altLang="ko-KR" sz="1600" smtClean="0"/>
          </a:p>
          <a:p>
            <a:pPr marL="971550" lvl="2" indent="-285750">
              <a:buFont typeface="Wingdings" panose="05000000000000000000" pitchFamily="2" charset="2"/>
              <a:buChar char="Ø"/>
            </a:pPr>
            <a:r>
              <a:rPr lang="en-US" altLang="ko-KR" sz="1600" smtClean="0"/>
              <a:t>[Python 3] </a:t>
            </a:r>
            <a:r>
              <a:rPr lang="ko-KR" altLang="en-US" sz="1600" smtClean="0"/>
              <a:t>선택</a:t>
            </a:r>
            <a:endParaRPr lang="en-US" altLang="ko-KR" sz="140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4648" y="2260481"/>
            <a:ext cx="4800600" cy="300990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4431109" y="3896263"/>
            <a:ext cx="1486620" cy="27892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5502224" y="3469259"/>
            <a:ext cx="415506" cy="19696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lang="ja-JP" altLang="en-US" smtClean="0"/>
              <a:pPr/>
              <a:t>47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20272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96003" y="187474"/>
            <a:ext cx="2089033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3000" b="1" spc="-200" smtClean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파이썬 준비</a:t>
            </a:r>
            <a:endParaRPr kumimoji="0" lang="ko-KR" altLang="en-US" sz="3000" b="1" spc="-200" dirty="0">
              <a:ln>
                <a:solidFill>
                  <a:prstClr val="black">
                    <a:lumMod val="65000"/>
                    <a:lumOff val="35000"/>
                    <a:alpha val="0"/>
                  </a:prst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2000" smtClean="0"/>
              <a:t>주피터 노트북 사용하기</a:t>
            </a:r>
            <a:endParaRPr lang="en-US" altLang="ko-KR" sz="2000" smtClean="0"/>
          </a:p>
          <a:p>
            <a:pPr marL="628650" lvl="1" indent="-285750">
              <a:buFont typeface="Wingdings" panose="05000000000000000000" pitchFamily="2" charset="2"/>
              <a:buChar char="v"/>
            </a:pPr>
            <a:r>
              <a:rPr lang="ko-KR" altLang="en-US" sz="1800" smtClean="0"/>
              <a:t>주피터 노트북 실행 화면</a:t>
            </a:r>
            <a:endParaRPr lang="en-US" altLang="ko-KR" sz="1800"/>
          </a:p>
          <a:p>
            <a:pPr marL="971550" lvl="2" indent="-285750">
              <a:buFont typeface="Wingdings" panose="05000000000000000000" pitchFamily="2" charset="2"/>
              <a:buChar char="Ø"/>
            </a:pPr>
            <a:r>
              <a:rPr lang="ko-KR" altLang="en-US" sz="1600" smtClean="0"/>
              <a:t>긴 회색 네모 한 칸을 셀</a:t>
            </a:r>
            <a:r>
              <a:rPr lang="en-US" altLang="ko-KR" sz="1600" smtClean="0"/>
              <a:t>(Cell)</a:t>
            </a:r>
            <a:r>
              <a:rPr lang="ko-KR" altLang="en-US" sz="1600" smtClean="0"/>
              <a:t>이라고 부르며</a:t>
            </a:r>
            <a:r>
              <a:rPr lang="en-US" altLang="ko-KR" sz="1600" smtClean="0"/>
              <a:t>, </a:t>
            </a:r>
            <a:r>
              <a:rPr lang="ko-KR" altLang="en-US" sz="1600" smtClean="0"/>
              <a:t>셀 안에 코드를 입력하고 그 셀을 실행하면 결과가 아래에 출력</a:t>
            </a:r>
            <a:endParaRPr lang="en-US" altLang="ko-KR" sz="1800" smtClean="0"/>
          </a:p>
          <a:p>
            <a:pPr marL="628650" lvl="1" indent="-285750">
              <a:buFont typeface="Wingdings" panose="05000000000000000000" pitchFamily="2" charset="2"/>
              <a:buChar char="v"/>
            </a:pPr>
            <a:endParaRPr lang="en-US" altLang="ko-KR" sz="1800" smtClean="0"/>
          </a:p>
          <a:p>
            <a:pPr marL="628650" lvl="1" indent="-285750">
              <a:buFont typeface="Wingdings" panose="05000000000000000000" pitchFamily="2" charset="2"/>
              <a:buChar char="v"/>
            </a:pPr>
            <a:endParaRPr lang="en-US" altLang="ko-KR" sz="1800" smtClean="0"/>
          </a:p>
          <a:p>
            <a:pPr marL="628650" lvl="1" indent="-285750">
              <a:buFont typeface="Wingdings" panose="05000000000000000000" pitchFamily="2" charset="2"/>
              <a:buChar char="v"/>
            </a:pPr>
            <a:endParaRPr lang="en-US" altLang="ko-KR" sz="1800"/>
          </a:p>
          <a:p>
            <a:pPr marL="628650" lvl="1" indent="-285750">
              <a:buFont typeface="Wingdings" panose="05000000000000000000" pitchFamily="2" charset="2"/>
              <a:buChar char="v"/>
            </a:pPr>
            <a:endParaRPr lang="en-US" altLang="ko-KR" sz="1800" smtClean="0"/>
          </a:p>
          <a:p>
            <a:pPr marL="628650" lvl="1" indent="-285750">
              <a:buFont typeface="Wingdings" panose="05000000000000000000" pitchFamily="2" charset="2"/>
              <a:buChar char="v"/>
            </a:pPr>
            <a:endParaRPr lang="en-US" altLang="ko-KR" sz="1800"/>
          </a:p>
          <a:p>
            <a:pPr marL="628650" lvl="1" indent="-285750">
              <a:buFont typeface="Wingdings" panose="05000000000000000000" pitchFamily="2" charset="2"/>
              <a:buChar char="v"/>
            </a:pPr>
            <a:r>
              <a:rPr lang="ko-KR" altLang="en-US" sz="1800" smtClean="0"/>
              <a:t>주피터 노트북 단축키 및 팁</a:t>
            </a:r>
            <a:endParaRPr lang="en-US" altLang="ko-KR" sz="180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517" y="2086241"/>
            <a:ext cx="8919714" cy="1521736"/>
          </a:xfrm>
          <a:prstGeom prst="rect">
            <a:avLst/>
          </a:prstGeom>
        </p:spPr>
      </p:pic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8000449"/>
              </p:ext>
            </p:extLst>
          </p:nvPr>
        </p:nvGraphicFramePr>
        <p:xfrm>
          <a:off x="241538" y="3982744"/>
          <a:ext cx="8635040" cy="1706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9893">
                  <a:extLst>
                    <a:ext uri="{9D8B030D-6E8A-4147-A177-3AD203B41FA5}">
                      <a16:colId xmlns:a16="http://schemas.microsoft.com/office/drawing/2014/main" val="89238155"/>
                    </a:ext>
                  </a:extLst>
                </a:gridCol>
                <a:gridCol w="802257">
                  <a:extLst>
                    <a:ext uri="{9D8B030D-6E8A-4147-A177-3AD203B41FA5}">
                      <a16:colId xmlns:a16="http://schemas.microsoft.com/office/drawing/2014/main" val="1363983335"/>
                    </a:ext>
                  </a:extLst>
                </a:gridCol>
                <a:gridCol w="2932981">
                  <a:extLst>
                    <a:ext uri="{9D8B030D-6E8A-4147-A177-3AD203B41FA5}">
                      <a16:colId xmlns:a16="http://schemas.microsoft.com/office/drawing/2014/main" val="3283240722"/>
                    </a:ext>
                  </a:extLst>
                </a:gridCol>
                <a:gridCol w="1182841">
                  <a:extLst>
                    <a:ext uri="{9D8B030D-6E8A-4147-A177-3AD203B41FA5}">
                      <a16:colId xmlns:a16="http://schemas.microsoft.com/office/drawing/2014/main" val="3168541492"/>
                    </a:ext>
                  </a:extLst>
                </a:gridCol>
                <a:gridCol w="602827">
                  <a:extLst>
                    <a:ext uri="{9D8B030D-6E8A-4147-A177-3AD203B41FA5}">
                      <a16:colId xmlns:a16="http://schemas.microsoft.com/office/drawing/2014/main" val="4160246162"/>
                    </a:ext>
                  </a:extLst>
                </a:gridCol>
                <a:gridCol w="2234241">
                  <a:extLst>
                    <a:ext uri="{9D8B030D-6E8A-4147-A177-3AD203B41FA5}">
                      <a16:colId xmlns:a16="http://schemas.microsoft.com/office/drawing/2014/main" val="3974616042"/>
                    </a:ext>
                  </a:extLst>
                </a:gridCol>
              </a:tblGrid>
              <a:tr h="2038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smtClean="0"/>
                        <a:t>명령</a:t>
                      </a:r>
                      <a:endParaRPr lang="ko-KR" altLang="en-US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smtClean="0"/>
                        <a:t>단축키</a:t>
                      </a:r>
                      <a:endParaRPr lang="ko-KR" altLang="en-US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smtClean="0"/>
                        <a:t>설명</a:t>
                      </a:r>
                      <a:endParaRPr lang="ko-KR" altLang="en-US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smtClean="0"/>
                        <a:t>명령</a:t>
                      </a:r>
                      <a:endParaRPr lang="ko-KR" altLang="en-US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smtClean="0"/>
                        <a:t>단축키</a:t>
                      </a:r>
                      <a:endParaRPr lang="ko-KR" altLang="en-US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smtClean="0"/>
                        <a:t>설명</a:t>
                      </a:r>
                      <a:endParaRPr lang="ko-KR" altLang="en-US" sz="10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40071475"/>
                  </a:ext>
                </a:extLst>
              </a:tr>
              <a:tr h="203859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smtClean="0"/>
                        <a:t>코드 실행</a:t>
                      </a:r>
                      <a:endParaRPr lang="ko-KR" altLang="en-US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/>
                        <a:t>Shift+Enter</a:t>
                      </a:r>
                      <a:endParaRPr lang="ko-KR" altLang="en-US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smtClean="0"/>
                        <a:t>현재 셀 실행</a:t>
                      </a:r>
                      <a:r>
                        <a:rPr lang="en-US" altLang="ko-KR" sz="1000" smtClean="0"/>
                        <a:t>(</a:t>
                      </a:r>
                      <a:r>
                        <a:rPr lang="ko-KR" altLang="en-US" sz="1000" smtClean="0"/>
                        <a:t>실행 후 아래 셀로 이동</a:t>
                      </a:r>
                      <a:endParaRPr lang="ko-KR" altLang="en-US" sz="100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smtClean="0"/>
                        <a:t>셀 추가</a:t>
                      </a:r>
                      <a:endParaRPr lang="ko-KR" altLang="en-US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/>
                        <a:t>A</a:t>
                      </a:r>
                      <a:endParaRPr lang="ko-KR" altLang="en-US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smtClean="0"/>
                        <a:t>현재 위치</a:t>
                      </a:r>
                      <a:r>
                        <a:rPr lang="ko-KR" altLang="en-US" sz="1000" baseline="0" smtClean="0"/>
                        <a:t> 위</a:t>
                      </a:r>
                      <a:r>
                        <a:rPr lang="en-US" altLang="ko-KR" sz="1000" baseline="0" smtClean="0"/>
                        <a:t>(above)</a:t>
                      </a:r>
                      <a:r>
                        <a:rPr lang="ko-KR" altLang="en-US" sz="1000" baseline="0" smtClean="0"/>
                        <a:t>에 셀 추가</a:t>
                      </a:r>
                      <a:endParaRPr lang="ko-KR" altLang="en-US" sz="10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0734235"/>
                  </a:ext>
                </a:extLst>
              </a:tr>
              <a:tr h="203859">
                <a:tc vMerge="1">
                  <a:txBody>
                    <a:bodyPr/>
                    <a:lstStyle/>
                    <a:p>
                      <a:pPr latinLnBrk="1"/>
                      <a:endParaRPr lang="ko-KR" altLang="en-US" sz="105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/>
                        <a:t>Ctrl+Enter</a:t>
                      </a:r>
                      <a:endParaRPr lang="ko-KR" altLang="en-US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smtClean="0"/>
                        <a:t>현재 셀 실행</a:t>
                      </a:r>
                      <a:r>
                        <a:rPr lang="en-US" altLang="ko-KR" sz="1000" smtClean="0"/>
                        <a:t>(</a:t>
                      </a:r>
                      <a:r>
                        <a:rPr lang="ko-KR" altLang="en-US" sz="1000" smtClean="0"/>
                        <a:t>실행 후 이동하지 않음</a:t>
                      </a:r>
                      <a:r>
                        <a:rPr lang="en-US" altLang="ko-KR" sz="1000" smtClean="0"/>
                        <a:t>)</a:t>
                      </a:r>
                      <a:endParaRPr lang="ko-KR" altLang="en-US" sz="100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05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/>
                        <a:t>B</a:t>
                      </a:r>
                      <a:endParaRPr lang="ko-KR" altLang="en-US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smtClean="0"/>
                        <a:t>현재 위치 아래</a:t>
                      </a:r>
                      <a:r>
                        <a:rPr lang="en-US" altLang="ko-KR" sz="1000" smtClean="0"/>
                        <a:t>(below)</a:t>
                      </a:r>
                      <a:r>
                        <a:rPr lang="ko-KR" altLang="en-US" sz="1000" smtClean="0"/>
                        <a:t>에</a:t>
                      </a:r>
                      <a:r>
                        <a:rPr lang="ko-KR" altLang="en-US" sz="1000" baseline="0" smtClean="0"/>
                        <a:t> 셀 추가</a:t>
                      </a:r>
                      <a:endParaRPr lang="ko-KR" altLang="en-US" sz="10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95751002"/>
                  </a:ext>
                </a:extLst>
              </a:tr>
              <a:tr h="2038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smtClean="0"/>
                        <a:t>셀 삭제</a:t>
                      </a:r>
                      <a:endParaRPr lang="ko-KR" altLang="en-US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/>
                        <a:t>DD</a:t>
                      </a:r>
                      <a:endParaRPr lang="ko-KR" altLang="en-US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smtClean="0"/>
                        <a:t>현재 셀 삭제</a:t>
                      </a:r>
                      <a:r>
                        <a:rPr lang="en-US" altLang="ko-KR" sz="1000" smtClean="0"/>
                        <a:t>(delete)</a:t>
                      </a:r>
                      <a:endParaRPr lang="ko-KR" altLang="en-US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smtClean="0"/>
                        <a:t>셀 복사</a:t>
                      </a:r>
                      <a:endParaRPr lang="ko-KR" altLang="en-US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/>
                        <a:t>C</a:t>
                      </a:r>
                      <a:endParaRPr lang="ko-KR" altLang="en-US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smtClean="0"/>
                        <a:t>현재 셀 복사</a:t>
                      </a:r>
                      <a:endParaRPr lang="ko-KR" altLang="en-US" sz="10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9331918"/>
                  </a:ext>
                </a:extLst>
              </a:tr>
              <a:tr h="2038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smtClean="0"/>
                        <a:t>셀 잘라내기</a:t>
                      </a:r>
                      <a:endParaRPr lang="ko-KR" altLang="en-US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/>
                        <a:t>X</a:t>
                      </a:r>
                      <a:endParaRPr lang="ko-KR" altLang="en-US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smtClean="0"/>
                        <a:t>현재 셀 잘라내기</a:t>
                      </a:r>
                      <a:endParaRPr lang="ko-KR" altLang="en-US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smtClean="0"/>
                        <a:t>셀 붙여넣기</a:t>
                      </a:r>
                      <a:endParaRPr lang="ko-KR" altLang="en-US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/>
                        <a:t>V</a:t>
                      </a:r>
                      <a:endParaRPr lang="ko-KR" altLang="en-US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smtClean="0"/>
                        <a:t>복사하거나 자른 셀 붙여넣기</a:t>
                      </a:r>
                      <a:endParaRPr lang="ko-KR" altLang="en-US" sz="10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45074802"/>
                  </a:ext>
                </a:extLst>
              </a:tr>
              <a:tr h="2038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smtClean="0"/>
                        <a:t>셀 분할</a:t>
                      </a:r>
                      <a:endParaRPr lang="ko-KR" altLang="en-US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/>
                        <a:t>Ctrl+Shift+-</a:t>
                      </a:r>
                      <a:endParaRPr lang="ko-KR" altLang="en-US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smtClean="0"/>
                        <a:t>현재 위치한 라인을 기준으로 셀 분할</a:t>
                      </a:r>
                      <a:endParaRPr lang="ko-KR" altLang="en-US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smtClean="0"/>
                        <a:t>셀 병합</a:t>
                      </a:r>
                      <a:endParaRPr lang="ko-KR" altLang="en-US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/>
                        <a:t>Shift+M</a:t>
                      </a:r>
                      <a:endParaRPr lang="ko-KR" altLang="en-US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smtClean="0"/>
                        <a:t>선택한 복수의 셀을 하나의 셀로 병합</a:t>
                      </a:r>
                      <a:endParaRPr lang="ko-KR" altLang="en-US" sz="10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54874633"/>
                  </a:ext>
                </a:extLst>
              </a:tr>
              <a:tr h="2038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smtClean="0"/>
                        <a:t>작업 취소</a:t>
                      </a:r>
                      <a:endParaRPr lang="ko-KR" altLang="en-US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/>
                        <a:t>Z</a:t>
                      </a:r>
                      <a:endParaRPr lang="ko-KR" altLang="en-US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smtClean="0"/>
                        <a:t>셀 삭제</a:t>
                      </a:r>
                      <a:r>
                        <a:rPr lang="en-US" altLang="ko-KR" sz="1000" smtClean="0"/>
                        <a:t>/</a:t>
                      </a:r>
                      <a:r>
                        <a:rPr lang="ko-KR" altLang="en-US" sz="1000" smtClean="0"/>
                        <a:t>붙여넣기</a:t>
                      </a:r>
                      <a:r>
                        <a:rPr lang="en-US" altLang="ko-KR" sz="1000" smtClean="0"/>
                        <a:t>/</a:t>
                      </a:r>
                      <a:r>
                        <a:rPr lang="ko-KR" altLang="en-US" sz="1000" smtClean="0"/>
                        <a:t>분할</a:t>
                      </a:r>
                      <a:r>
                        <a:rPr lang="en-US" altLang="ko-KR" sz="1000" smtClean="0"/>
                        <a:t>/</a:t>
                      </a:r>
                      <a:r>
                        <a:rPr lang="ko-KR" altLang="en-US" sz="1000" smtClean="0"/>
                        <a:t>병합 등 셀 편집 작업 취소</a:t>
                      </a:r>
                      <a:endParaRPr lang="ko-KR" altLang="en-US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smtClean="0"/>
                        <a:t>코드 라인 보이기</a:t>
                      </a:r>
                      <a:endParaRPr lang="ko-KR" altLang="en-US" sz="100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000" smtClean="0"/>
                        <a:t>메뉴바</a:t>
                      </a:r>
                      <a:r>
                        <a:rPr lang="en-US" altLang="ko-KR" sz="1000" smtClean="0"/>
                        <a:t>-[View]-[Toggle Line Numbers]</a:t>
                      </a:r>
                      <a:endParaRPr lang="ko-KR" altLang="en-US" sz="10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74717034"/>
                  </a:ext>
                </a:extLst>
              </a:tr>
            </a:tbl>
          </a:graphicData>
        </a:graphic>
      </p:graphicFrame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lang="ja-JP" altLang="en-US" smtClean="0"/>
              <a:pPr/>
              <a:t>48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00743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96003" y="187474"/>
            <a:ext cx="2448106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3000" b="1" spc="-200" smtClean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파이썬 맛보기</a:t>
            </a:r>
            <a:endParaRPr kumimoji="0" lang="ko-KR" altLang="en-US" sz="3000" b="1" spc="-200" dirty="0">
              <a:ln>
                <a:solidFill>
                  <a:prstClr val="black">
                    <a:lumMod val="65000"/>
                    <a:lumOff val="35000"/>
                    <a:alpha val="0"/>
                  </a:prst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텍스트 개체 틀 2"/>
          <p:cNvSpPr>
            <a:spLocks noGrp="1"/>
          </p:cNvSpPr>
          <p:nvPr>
            <p:ph type="body" idx="1"/>
          </p:nvPr>
        </p:nvSpPr>
        <p:spPr>
          <a:xfrm>
            <a:off x="333472" y="926266"/>
            <a:ext cx="8504951" cy="5432004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2000" smtClean="0"/>
              <a:t>파이썬 코드 입력 및 실행</a:t>
            </a:r>
            <a:endParaRPr lang="en-US" altLang="ko-KR" sz="2000" smtClean="0"/>
          </a:p>
          <a:p>
            <a:pPr marL="628650" lvl="1" indent="-285750">
              <a:buFont typeface="Wingdings" panose="05000000000000000000" pitchFamily="2" charset="2"/>
              <a:buChar char="v"/>
            </a:pPr>
            <a:r>
              <a:rPr lang="ko-KR" altLang="en-US" sz="1800" smtClean="0"/>
              <a:t>셀 단위 코드 입력</a:t>
            </a:r>
            <a:r>
              <a:rPr lang="en-US" altLang="ko-KR" sz="1800" smtClean="0"/>
              <a:t>/</a:t>
            </a:r>
            <a:r>
              <a:rPr lang="ko-KR" altLang="en-US" sz="1800" smtClean="0"/>
              <a:t>실행</a:t>
            </a:r>
            <a:endParaRPr lang="en-US" altLang="ko-KR" sz="1800" smtClean="0"/>
          </a:p>
          <a:p>
            <a:pPr marL="971550" lvl="2" indent="-285750">
              <a:buFont typeface="Wingdings" panose="05000000000000000000" pitchFamily="2" charset="2"/>
              <a:buChar char="Ø"/>
            </a:pPr>
            <a:r>
              <a:rPr lang="ko-KR" altLang="en-US" sz="1600" smtClean="0"/>
              <a:t>주피터 노트북에서 파이썬 코드 실행</a:t>
            </a:r>
            <a:r>
              <a:rPr lang="en-US" altLang="ko-KR" sz="1600" smtClean="0"/>
              <a:t>: Ctrl+Enter </a:t>
            </a:r>
            <a:r>
              <a:rPr lang="ko-KR" altLang="en-US" sz="1600" smtClean="0"/>
              <a:t>또는 재생버튼</a:t>
            </a:r>
            <a:r>
              <a:rPr lang="en-US" altLang="ko-KR" sz="1600" smtClean="0"/>
              <a:t>(           )</a:t>
            </a:r>
            <a:r>
              <a:rPr lang="ko-KR" altLang="en-US" sz="1600" smtClean="0"/>
              <a:t> 클릭</a:t>
            </a:r>
            <a:endParaRPr lang="en-US" altLang="ko-KR" sz="1600"/>
          </a:p>
          <a:p>
            <a:pPr marL="971550" lvl="2" indent="-285750">
              <a:buFont typeface="Wingdings" panose="05000000000000000000" pitchFamily="2" charset="2"/>
              <a:buChar char="Ø"/>
            </a:pPr>
            <a:r>
              <a:rPr lang="ko-KR" altLang="en-US" sz="1600" smtClean="0"/>
              <a:t>실행 결과는 셀 아래에서 바로 확인</a:t>
            </a:r>
            <a:endParaRPr lang="en-US" altLang="ko-KR" sz="1600" smtClean="0"/>
          </a:p>
          <a:p>
            <a:pPr marL="628650" lvl="1" indent="-285750">
              <a:buFont typeface="Wingdings" panose="05000000000000000000" pitchFamily="2" charset="2"/>
              <a:buChar char="v"/>
            </a:pPr>
            <a:endParaRPr lang="en-US" altLang="ko-KR" sz="1800" smtClean="0"/>
          </a:p>
          <a:p>
            <a:pPr marL="628650" lvl="1" indent="-285750">
              <a:buFont typeface="Wingdings" panose="05000000000000000000" pitchFamily="2" charset="2"/>
              <a:buChar char="v"/>
            </a:pPr>
            <a:endParaRPr lang="en-US" altLang="ko-KR" sz="1800"/>
          </a:p>
          <a:p>
            <a:pPr marL="628650" lvl="1" indent="-285750">
              <a:buFont typeface="Wingdings" panose="05000000000000000000" pitchFamily="2" charset="2"/>
              <a:buChar char="v"/>
            </a:pPr>
            <a:endParaRPr lang="en-US" altLang="ko-KR" sz="1800" smtClean="0"/>
          </a:p>
          <a:p>
            <a:pPr marL="628650" lvl="1" indent="-285750">
              <a:buFont typeface="Wingdings" panose="05000000000000000000" pitchFamily="2" charset="2"/>
              <a:buChar char="v"/>
            </a:pPr>
            <a:endParaRPr lang="en-US" altLang="ko-KR" sz="1800"/>
          </a:p>
          <a:p>
            <a:pPr marL="628650" lvl="1" indent="-285750">
              <a:buFont typeface="Wingdings" panose="05000000000000000000" pitchFamily="2" charset="2"/>
              <a:buChar char="v"/>
            </a:pPr>
            <a:r>
              <a:rPr lang="ko-KR" altLang="en-US" sz="1800" smtClean="0"/>
              <a:t>주석</a:t>
            </a:r>
            <a:endParaRPr lang="en-US" altLang="ko-KR" sz="1800"/>
          </a:p>
          <a:p>
            <a:pPr marL="971550" lvl="2" indent="-285750">
              <a:buFont typeface="Wingdings" panose="05000000000000000000" pitchFamily="2" charset="2"/>
              <a:buChar char="Ø"/>
            </a:pPr>
            <a:r>
              <a:rPr lang="ko-KR" altLang="en-US" sz="1600" smtClean="0"/>
              <a:t>간략한 코드 설명 등 메모 작성할 때 사용하며 실행되지 않음</a:t>
            </a:r>
            <a:endParaRPr lang="en-US" altLang="ko-KR" sz="1600"/>
          </a:p>
          <a:p>
            <a:pPr marL="971550" lvl="2" indent="-285750">
              <a:buFont typeface="Wingdings" panose="05000000000000000000" pitchFamily="2" charset="2"/>
              <a:buChar char="Ø"/>
            </a:pPr>
            <a:r>
              <a:rPr lang="ko-KR" altLang="en-US" sz="1600" smtClean="0"/>
              <a:t>코드 내에서 </a:t>
            </a:r>
            <a:r>
              <a:rPr lang="en-US" altLang="ko-KR" sz="1600" smtClean="0"/>
              <a:t># </a:t>
            </a:r>
            <a:r>
              <a:rPr lang="ko-KR" altLang="en-US" sz="1600" smtClean="0"/>
              <a:t>뒤에 있는 부분은 주석으로 인식</a:t>
            </a:r>
            <a:endParaRPr lang="en-US" altLang="ko-KR" sz="1600"/>
          </a:p>
          <a:p>
            <a:pPr marL="971550" lvl="2" indent="-285750">
              <a:buFont typeface="Wingdings" panose="05000000000000000000" pitchFamily="2" charset="2"/>
              <a:buChar char="Ø"/>
            </a:pPr>
            <a:r>
              <a:rPr lang="ko-KR" altLang="en-US" sz="1600" smtClean="0"/>
              <a:t>라인 전체를 주석으로 처리할 때는 한 줄의 코드 라인을 클릭하거나 여러 줄의 코드 라인을 드래그해서 선택한 후 </a:t>
            </a:r>
            <a:r>
              <a:rPr lang="en-US" altLang="ko-KR" sz="1600" smtClean="0"/>
              <a:t>Ctrl+/</a:t>
            </a:r>
            <a:r>
              <a:rPr lang="ko-KR" altLang="en-US" sz="1600" smtClean="0"/>
              <a:t>를 입력</a:t>
            </a:r>
            <a:endParaRPr lang="en-US" altLang="ko-KR" sz="1600" smtClean="0"/>
          </a:p>
          <a:p>
            <a:pPr marL="971550" lvl="2" indent="-285750">
              <a:buFont typeface="Wingdings" panose="05000000000000000000" pitchFamily="2" charset="2"/>
              <a:buChar char="Ø"/>
            </a:pPr>
            <a:r>
              <a:rPr lang="ko-KR" altLang="en-US" sz="1600" smtClean="0"/>
              <a:t>주석 처리된 라인을 선택 후 </a:t>
            </a:r>
            <a:r>
              <a:rPr lang="en-US" altLang="ko-KR" sz="1600" smtClean="0"/>
              <a:t>Ctrl+/</a:t>
            </a:r>
            <a:r>
              <a:rPr lang="ko-KR" altLang="en-US" sz="1600" smtClean="0"/>
              <a:t>를 재입력하면 주석 처리 해제</a:t>
            </a:r>
            <a:endParaRPr lang="ko-KR" altLang="en-US" sz="1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3681" y="2177182"/>
            <a:ext cx="4303323" cy="119328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6356" y="1653808"/>
            <a:ext cx="533400" cy="21907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3681" y="5039325"/>
            <a:ext cx="4371975" cy="1362075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lang="ja-JP" altLang="en-US" smtClean="0"/>
              <a:pPr/>
              <a:t>49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423355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4167087"/>
            <a:ext cx="9144001" cy="2295113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396003" y="187475"/>
            <a:ext cx="4068743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kumimoji="0" lang="ko-KR" altLang="en-US" sz="3000" b="1" spc="-20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인공지능</a:t>
            </a:r>
            <a:r>
              <a:rPr kumimoji="0" lang="en-US" altLang="ko-KR" sz="3000" b="1" spc="-20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kumimoji="0" lang="ko-KR" altLang="en-US" sz="3000" b="1" spc="-20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빅데이터 이해</a:t>
            </a:r>
            <a:endParaRPr kumimoji="0" lang="ko-KR" altLang="en-US" sz="3000" b="1" spc="-200" dirty="0">
              <a:ln>
                <a:solidFill>
                  <a:prstClr val="black">
                    <a:lumMod val="65000"/>
                    <a:lumOff val="35000"/>
                    <a:alpha val="0"/>
                  </a:prst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1223628" y="4683830"/>
            <a:ext cx="6696744" cy="515500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 w="539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0" rIns="0" bIns="0" rtlCol="0" anchor="ctr">
            <a:scene3d>
              <a:camera prst="orthographicFront"/>
              <a:lightRig rig="threePt" dir="t"/>
            </a:scene3d>
            <a:sp3d>
              <a:bevelT w="1270" h="6350"/>
            </a:sp3d>
          </a:bodyPr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/>
            <a:r>
              <a:rPr lang="en-US" altLang="ko-KR" sz="2000" b="1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70000"/>
                    </a:prstClr>
                  </a:outerShdw>
                </a:effectLst>
                <a:latin typeface="맑은 고딕" pitchFamily="50" charset="-127"/>
                <a:ea typeface="맑은 고딕" pitchFamily="50" charset="-127"/>
              </a:rPr>
              <a:t>Data Scientist</a:t>
            </a:r>
            <a:r>
              <a:rPr lang="ko-KR" altLang="en-US" sz="2000" b="1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70000"/>
                    </a:prstClr>
                  </a:outerShdw>
                </a:effectLst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2000" b="1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70000"/>
                    </a:prstClr>
                  </a:outerShdw>
                </a:effectLst>
                <a:latin typeface="맑은 고딕" pitchFamily="50" charset="-127"/>
                <a:ea typeface="맑은 고딕" pitchFamily="50" charset="-127"/>
              </a:rPr>
              <a:t>vs. Data Analyst</a:t>
            </a:r>
            <a:endParaRPr lang="ko-KR" altLang="en-US" sz="2000" b="1" dirty="0">
              <a:solidFill>
                <a:schemeClr val="bg1"/>
              </a:solidFill>
              <a:effectLst>
                <a:outerShdw blurRad="63500" algn="ctr" rotWithShape="0">
                  <a:prstClr val="black">
                    <a:alpha val="70000"/>
                  </a:prstClr>
                </a:outerShdw>
              </a:effectLst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7" name="모서리가 둥근 직사각형 26"/>
          <p:cNvSpPr/>
          <p:nvPr/>
        </p:nvSpPr>
        <p:spPr>
          <a:xfrm>
            <a:off x="1223628" y="3438455"/>
            <a:ext cx="6696744" cy="515500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 w="539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0" rIns="0" bIns="0" rtlCol="0" anchor="ctr">
            <a:scene3d>
              <a:camera prst="orthographicFront"/>
              <a:lightRig rig="threePt" dir="t"/>
            </a:scene3d>
            <a:sp3d>
              <a:bevelT w="1270" h="6350"/>
            </a:sp3d>
          </a:bodyPr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/>
            <a:r>
              <a:rPr lang="en-US" altLang="ko-KR" sz="2000" b="1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70000"/>
                    </a:prstClr>
                  </a:outerShdw>
                </a:effectLst>
                <a:latin typeface="맑은 고딕" pitchFamily="50" charset="-127"/>
                <a:ea typeface="맑은 고딕" pitchFamily="50" charset="-127"/>
              </a:rPr>
              <a:t>R</a:t>
            </a:r>
            <a:r>
              <a:rPr lang="ko-KR" altLang="en-US" sz="2000" b="1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70000"/>
                    </a:prstClr>
                  </a:outerShdw>
                </a:effectLst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2000" b="1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70000"/>
                    </a:prstClr>
                  </a:outerShdw>
                </a:effectLst>
                <a:latin typeface="맑은 고딕" pitchFamily="50" charset="-127"/>
                <a:ea typeface="맑은 고딕" pitchFamily="50" charset="-127"/>
              </a:rPr>
              <a:t>vs. Python</a:t>
            </a:r>
            <a:endParaRPr lang="ko-KR" altLang="en-US" sz="2000" b="1" dirty="0">
              <a:solidFill>
                <a:schemeClr val="bg1"/>
              </a:solidFill>
              <a:effectLst>
                <a:outerShdw blurRad="63500" algn="ctr" rotWithShape="0">
                  <a:prstClr val="black">
                    <a:alpha val="70000"/>
                  </a:prstClr>
                </a:outerShdw>
              </a:effectLst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1223628" y="2831255"/>
            <a:ext cx="6696744" cy="515500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 w="539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0" rIns="0" bIns="0" rtlCol="0" anchor="ctr">
            <a:scene3d>
              <a:camera prst="orthographicFront"/>
              <a:lightRig rig="threePt" dir="t"/>
            </a:scene3d>
            <a:sp3d>
              <a:bevelT w="1270" h="6350"/>
            </a:sp3d>
          </a:bodyPr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/>
            <a:r>
              <a:rPr lang="en-US" altLang="ko-KR" sz="2000" b="1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70000"/>
                    </a:prstClr>
                  </a:outerShdw>
                </a:effectLst>
                <a:latin typeface="맑은 고딕" pitchFamily="50" charset="-127"/>
                <a:ea typeface="맑은 고딕" pitchFamily="50" charset="-127"/>
              </a:rPr>
              <a:t>Hadoop</a:t>
            </a:r>
            <a:r>
              <a:rPr lang="ko-KR" altLang="en-US" sz="2000" b="1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70000"/>
                    </a:prstClr>
                  </a:outerShdw>
                </a:effectLst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2000" b="1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70000"/>
                    </a:prstClr>
                  </a:outerShdw>
                </a:effectLst>
                <a:latin typeface="맑은 고딕" pitchFamily="50" charset="-127"/>
                <a:ea typeface="맑은 고딕" pitchFamily="50" charset="-127"/>
              </a:rPr>
              <a:t>vs. Spark</a:t>
            </a:r>
            <a:endParaRPr lang="ko-KR" altLang="en-US" sz="2000" b="1" dirty="0">
              <a:solidFill>
                <a:schemeClr val="bg1"/>
              </a:solidFill>
              <a:effectLst>
                <a:outerShdw blurRad="63500" algn="ctr" rotWithShape="0">
                  <a:prstClr val="black">
                    <a:alpha val="70000"/>
                  </a:prstClr>
                </a:outerShdw>
              </a:effectLst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9" name="모서리가 둥근 직사각형 28"/>
          <p:cNvSpPr/>
          <p:nvPr/>
        </p:nvSpPr>
        <p:spPr>
          <a:xfrm>
            <a:off x="1223628" y="2224055"/>
            <a:ext cx="6696744" cy="515500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 w="539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0" rIns="0" bIns="0" rtlCol="0" anchor="ctr">
            <a:scene3d>
              <a:camera prst="orthographicFront"/>
              <a:lightRig rig="threePt" dir="t"/>
            </a:scene3d>
            <a:sp3d>
              <a:bevelT w="1270" h="6350"/>
            </a:sp3d>
          </a:bodyPr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/>
            <a:r>
              <a:rPr lang="ko-KR" altLang="en-US" sz="2000" b="1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70000"/>
                    </a:prstClr>
                  </a:outerShdw>
                </a:effectLst>
                <a:latin typeface="맑은 고딕" pitchFamily="50" charset="-127"/>
                <a:ea typeface="맑은 고딕" pitchFamily="50" charset="-127"/>
              </a:rPr>
              <a:t>데이터 마이닝 </a:t>
            </a:r>
            <a:r>
              <a:rPr lang="en-US" altLang="ko-KR" sz="2000" b="1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70000"/>
                    </a:prstClr>
                  </a:outerShdw>
                </a:effectLst>
                <a:latin typeface="맑은 고딕" pitchFamily="50" charset="-127"/>
                <a:ea typeface="맑은 고딕" pitchFamily="50" charset="-127"/>
              </a:rPr>
              <a:t>vs. </a:t>
            </a:r>
            <a:r>
              <a:rPr lang="ko-KR" altLang="en-US" sz="2000" b="1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70000"/>
                    </a:prstClr>
                  </a:outerShdw>
                </a:effectLst>
                <a:latin typeface="맑은 고딕" pitchFamily="50" charset="-127"/>
                <a:ea typeface="맑은 고딕" pitchFamily="50" charset="-127"/>
              </a:rPr>
              <a:t>머신러닝</a:t>
            </a:r>
            <a:endParaRPr lang="ko-KR" altLang="en-US" sz="2000" b="1" dirty="0">
              <a:solidFill>
                <a:schemeClr val="bg1"/>
              </a:solidFill>
              <a:effectLst>
                <a:outerShdw blurRad="63500" algn="ctr" rotWithShape="0">
                  <a:prstClr val="black">
                    <a:alpha val="70000"/>
                  </a:prstClr>
                </a:outerShdw>
              </a:effectLst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1223628" y="994247"/>
            <a:ext cx="6696744" cy="515500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 w="539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0" rIns="0" bIns="0" rtlCol="0" anchor="ctr">
            <a:scene3d>
              <a:camera prst="orthographicFront"/>
              <a:lightRig rig="threePt" dir="t"/>
            </a:scene3d>
            <a:sp3d>
              <a:bevelT w="1270" h="6350"/>
            </a:sp3d>
          </a:bodyPr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/>
            <a:r>
              <a:rPr lang="ko-KR" altLang="en-US" sz="2000" b="1" smtClean="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70000"/>
                    </a:prstClr>
                  </a:outerShdw>
                </a:effectLst>
                <a:latin typeface="맑은 고딕" pitchFamily="50" charset="-127"/>
                <a:ea typeface="맑은 고딕" pitchFamily="50" charset="-127"/>
              </a:rPr>
              <a:t>구글신 </a:t>
            </a:r>
            <a:r>
              <a:rPr lang="en-US" altLang="ko-KR" sz="2000" b="1" smtClean="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70000"/>
                    </a:prstClr>
                  </a:outerShdw>
                </a:effectLst>
                <a:latin typeface="맑은 고딕" pitchFamily="50" charset="-127"/>
                <a:ea typeface="맑은 고딕" pitchFamily="50" charset="-127"/>
              </a:rPr>
              <a:t>vs. </a:t>
            </a:r>
            <a:r>
              <a:rPr lang="ko-KR" altLang="en-US" sz="2000" b="1" smtClean="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70000"/>
                    </a:prstClr>
                  </a:outerShdw>
                </a:effectLst>
                <a:latin typeface="맑은 고딕" pitchFamily="50" charset="-127"/>
                <a:ea typeface="맑은 고딕" pitchFamily="50" charset="-127"/>
              </a:rPr>
              <a:t>구글철학관</a:t>
            </a:r>
            <a:endParaRPr lang="ko-KR" altLang="en-US" sz="2000" b="1" dirty="0">
              <a:solidFill>
                <a:schemeClr val="bg1"/>
              </a:solidFill>
              <a:effectLst>
                <a:outerShdw blurRad="63500" algn="ctr" rotWithShape="0">
                  <a:prstClr val="black">
                    <a:alpha val="70000"/>
                  </a:prstClr>
                </a:outerShdw>
              </a:effectLst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1223628" y="5898230"/>
            <a:ext cx="6696744" cy="515500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 w="539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0" rIns="0" bIns="0" rtlCol="0" anchor="ctr">
            <a:scene3d>
              <a:camera prst="orthographicFront"/>
              <a:lightRig rig="threePt" dir="t"/>
            </a:scene3d>
            <a:sp3d>
              <a:bevelT w="1270" h="6350"/>
            </a:sp3d>
          </a:bodyPr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/>
            <a:r>
              <a:rPr lang="ko-KR" altLang="en-US" sz="2000" b="1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70000"/>
                    </a:prstClr>
                  </a:outerShdw>
                </a:effectLst>
                <a:latin typeface="맑은 고딕" pitchFamily="50" charset="-127"/>
                <a:ea typeface="맑은 고딕" pitchFamily="50" charset="-127"/>
              </a:rPr>
              <a:t>인공지능의 현실성</a:t>
            </a:r>
            <a:endParaRPr lang="ko-KR" altLang="en-US" sz="2000" b="1" dirty="0">
              <a:solidFill>
                <a:schemeClr val="bg1"/>
              </a:solidFill>
              <a:effectLst>
                <a:outerShdw blurRad="63500" algn="ctr" rotWithShape="0">
                  <a:prstClr val="black">
                    <a:alpha val="70000"/>
                  </a:prstClr>
                </a:outerShdw>
              </a:effectLst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>
            <a:off x="1223628" y="1609579"/>
            <a:ext cx="6696744" cy="515500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 w="539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0" rIns="0" bIns="0" rtlCol="0" anchor="ctr">
            <a:scene3d>
              <a:camera prst="orthographicFront"/>
              <a:lightRig rig="threePt" dir="t"/>
            </a:scene3d>
            <a:sp3d>
              <a:bevelT w="1270" h="6350"/>
            </a:sp3d>
          </a:bodyPr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/>
            <a:r>
              <a:rPr lang="ko-KR" altLang="en-US" sz="2000" b="1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70000"/>
                    </a:prstClr>
                  </a:outerShdw>
                </a:effectLst>
                <a:latin typeface="맑은 고딕" pitchFamily="50" charset="-127"/>
                <a:ea typeface="맑은 고딕" pitchFamily="50" charset="-127"/>
              </a:rPr>
              <a:t>인공지능 </a:t>
            </a:r>
            <a:r>
              <a:rPr lang="en-US" altLang="ko-KR" sz="2000" b="1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70000"/>
                    </a:prstClr>
                  </a:outerShdw>
                </a:effectLst>
                <a:latin typeface="맑은 고딕" pitchFamily="50" charset="-127"/>
                <a:ea typeface="맑은 고딕" pitchFamily="50" charset="-127"/>
              </a:rPr>
              <a:t>vs. </a:t>
            </a:r>
            <a:r>
              <a:rPr lang="ko-KR" altLang="en-US" sz="2000" b="1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70000"/>
                    </a:prstClr>
                  </a:outerShdw>
                </a:effectLst>
                <a:latin typeface="맑은 고딕" pitchFamily="50" charset="-127"/>
                <a:ea typeface="맑은 고딕" pitchFamily="50" charset="-127"/>
              </a:rPr>
              <a:t>빅데이터</a:t>
            </a:r>
            <a:endParaRPr lang="ko-KR" altLang="en-US" sz="2000" b="1" dirty="0">
              <a:solidFill>
                <a:schemeClr val="bg1"/>
              </a:solidFill>
              <a:effectLst>
                <a:outerShdw blurRad="63500" algn="ctr" rotWithShape="0">
                  <a:prstClr val="black">
                    <a:alpha val="70000"/>
                  </a:prstClr>
                </a:outerShdw>
              </a:effectLst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3" name="모서리가 둥근 직사각형 32"/>
          <p:cNvSpPr/>
          <p:nvPr/>
        </p:nvSpPr>
        <p:spPr>
          <a:xfrm>
            <a:off x="1223628" y="4071830"/>
            <a:ext cx="6696744" cy="515500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 w="539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0" rIns="0" bIns="0" rtlCol="0" anchor="ctr">
            <a:scene3d>
              <a:camera prst="orthographicFront"/>
              <a:lightRig rig="threePt" dir="t"/>
            </a:scene3d>
            <a:sp3d>
              <a:bevelT w="1270" h="6350"/>
            </a:sp3d>
          </a:bodyPr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/>
            <a:r>
              <a:rPr lang="ko-KR" altLang="en-US" sz="2000" b="1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70000"/>
                    </a:prstClr>
                  </a:outerShdw>
                </a:effectLst>
                <a:latin typeface="맑은 고딕" pitchFamily="50" charset="-127"/>
                <a:ea typeface="맑은 고딕" pitchFamily="50" charset="-127"/>
              </a:rPr>
              <a:t>인공지능</a:t>
            </a:r>
            <a:r>
              <a:rPr lang="en-US" altLang="ko-KR" sz="2000" b="1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70000"/>
                    </a:prstClr>
                  </a:outerShdw>
                </a:effectLst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2000" b="1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70000"/>
                    </a:prstClr>
                  </a:outerShdw>
                </a:effectLst>
                <a:latin typeface="맑은 고딕" pitchFamily="50" charset="-127"/>
                <a:ea typeface="맑은 고딕" pitchFamily="50" charset="-127"/>
              </a:rPr>
              <a:t>빅데이터 </a:t>
            </a:r>
            <a:r>
              <a:rPr lang="en-US" altLang="ko-KR" sz="2000" b="1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70000"/>
                    </a:prstClr>
                  </a:outerShdw>
                </a:effectLst>
                <a:latin typeface="맑은 고딕" pitchFamily="50" charset="-127"/>
                <a:ea typeface="맑은 고딕" pitchFamily="50" charset="-127"/>
              </a:rPr>
              <a:t>= </a:t>
            </a:r>
            <a:r>
              <a:rPr lang="ko-KR" altLang="en-US" sz="2000" b="1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70000"/>
                    </a:prstClr>
                  </a:outerShdw>
                </a:effectLst>
                <a:latin typeface="맑은 고딕" pitchFamily="50" charset="-127"/>
                <a:ea typeface="맑은 고딕" pitchFamily="50" charset="-127"/>
              </a:rPr>
              <a:t>돈</a:t>
            </a:r>
            <a:r>
              <a:rPr lang="en-US" altLang="ko-KR" sz="2000" b="1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70000"/>
                    </a:prstClr>
                  </a:outerShdw>
                </a:effectLst>
                <a:latin typeface="맑은 고딕" pitchFamily="50" charset="-127"/>
                <a:ea typeface="맑은 고딕" pitchFamily="50" charset="-127"/>
              </a:rPr>
              <a:t>?</a:t>
            </a:r>
            <a:endParaRPr lang="ko-KR" altLang="en-US" sz="2000" b="1" dirty="0">
              <a:solidFill>
                <a:schemeClr val="bg1"/>
              </a:solidFill>
              <a:effectLst>
                <a:outerShdw blurRad="63500" algn="ctr" rotWithShape="0">
                  <a:prstClr val="black">
                    <a:alpha val="70000"/>
                  </a:prstClr>
                </a:outerShdw>
              </a:effectLst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4" name="모서리가 둥근 직사각형 33"/>
          <p:cNvSpPr/>
          <p:nvPr/>
        </p:nvSpPr>
        <p:spPr>
          <a:xfrm>
            <a:off x="1223628" y="5292422"/>
            <a:ext cx="6696744" cy="515500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 w="539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0" rIns="0" bIns="0" rtlCol="0" anchor="ctr">
            <a:scene3d>
              <a:camera prst="orthographicFront"/>
              <a:lightRig rig="threePt" dir="t"/>
            </a:scene3d>
            <a:sp3d>
              <a:bevelT w="1270" h="6350"/>
            </a:sp3d>
          </a:bodyPr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/>
            <a:r>
              <a:rPr lang="ko-KR" altLang="en-US" sz="2000" b="1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70000"/>
                    </a:prstClr>
                  </a:outerShdw>
                </a:effectLst>
                <a:latin typeface="맑은 고딕" pitchFamily="50" charset="-127"/>
                <a:ea typeface="맑은 고딕" pitchFamily="50" charset="-127"/>
              </a:rPr>
              <a:t>누구나 빅데이터 분석가가 될 수 있다</a:t>
            </a:r>
            <a:r>
              <a:rPr lang="en-US" altLang="ko-KR" sz="2000" b="1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70000"/>
                    </a:prstClr>
                  </a:outerShdw>
                </a:effectLst>
                <a:latin typeface="맑은 고딕" pitchFamily="50" charset="-127"/>
                <a:ea typeface="맑은 고딕" pitchFamily="50" charset="-127"/>
              </a:rPr>
              <a:t>?</a:t>
            </a:r>
            <a:endParaRPr lang="ko-KR" altLang="en-US" sz="2000" b="1" dirty="0">
              <a:solidFill>
                <a:schemeClr val="bg1"/>
              </a:solidFill>
              <a:effectLst>
                <a:outerShdw blurRad="63500" algn="ctr" rotWithShape="0">
                  <a:prstClr val="black">
                    <a:alpha val="70000"/>
                  </a:prstClr>
                </a:outerShdw>
              </a:effectLst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lang="ja-JP" altLang="en-US" smtClean="0"/>
              <a:pPr/>
              <a:t>5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883718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96003" y="187474"/>
            <a:ext cx="2448106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3000" b="1" spc="-200" smtClean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파이썬 맛보기</a:t>
            </a:r>
            <a:endParaRPr kumimoji="0" lang="ko-KR" altLang="en-US" sz="3000" b="1" spc="-200" dirty="0">
              <a:ln>
                <a:solidFill>
                  <a:prstClr val="black">
                    <a:lumMod val="65000"/>
                    <a:lumOff val="35000"/>
                    <a:alpha val="0"/>
                  </a:prst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텍스트 개체 틀 2"/>
          <p:cNvSpPr>
            <a:spLocks noGrp="1"/>
          </p:cNvSpPr>
          <p:nvPr>
            <p:ph type="body" idx="1"/>
          </p:nvPr>
        </p:nvSpPr>
        <p:spPr>
          <a:xfrm>
            <a:off x="333472" y="926266"/>
            <a:ext cx="8504951" cy="5432004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2000" smtClean="0"/>
              <a:t>값 입력 및 출력</a:t>
            </a:r>
            <a:endParaRPr lang="en-US" altLang="ko-KR" sz="2000" smtClean="0"/>
          </a:p>
          <a:p>
            <a:pPr marL="628650" lvl="1" indent="-285750">
              <a:buFont typeface="Wingdings" panose="05000000000000000000" pitchFamily="2" charset="2"/>
              <a:buChar char="v"/>
            </a:pPr>
            <a:r>
              <a:rPr lang="ko-KR" altLang="en-US" sz="1800" smtClean="0"/>
              <a:t>변수 및 연산</a:t>
            </a:r>
            <a:endParaRPr lang="en-US" altLang="ko-KR" sz="1800" smtClean="0"/>
          </a:p>
          <a:p>
            <a:pPr marL="971550" lvl="2" indent="-285750">
              <a:buFont typeface="Wingdings" panose="05000000000000000000" pitchFamily="2" charset="2"/>
              <a:buChar char="Ø"/>
            </a:pPr>
            <a:r>
              <a:rPr lang="ko-KR" altLang="en-US" sz="1600" smtClean="0"/>
              <a:t>변수를 사용하여 값을 저장하고 활용</a:t>
            </a:r>
            <a:endParaRPr lang="en-US" altLang="ko-KR" sz="1600" smtClean="0"/>
          </a:p>
          <a:p>
            <a:pPr marL="971550" lvl="2" indent="-285750">
              <a:buFont typeface="Wingdings" panose="05000000000000000000" pitchFamily="2" charset="2"/>
              <a:buChar char="Ø"/>
            </a:pPr>
            <a:r>
              <a:rPr lang="ko-KR" altLang="en-US" sz="1600" smtClean="0"/>
              <a:t>형태</a:t>
            </a:r>
            <a:r>
              <a:rPr lang="en-US" altLang="ko-KR" sz="1600" smtClean="0"/>
              <a:t>: </a:t>
            </a:r>
            <a:r>
              <a:rPr lang="ko-KR" altLang="en-US" sz="1600" smtClean="0"/>
              <a:t>변수명</a:t>
            </a:r>
            <a:r>
              <a:rPr lang="en-US" altLang="ko-KR" sz="1600" smtClean="0"/>
              <a:t>=</a:t>
            </a:r>
            <a:r>
              <a:rPr lang="ko-KR" altLang="en-US" sz="1600" smtClean="0"/>
              <a:t>값</a:t>
            </a:r>
            <a:endParaRPr lang="en-US" altLang="ko-KR" sz="1600" smtClean="0"/>
          </a:p>
          <a:p>
            <a:pPr marL="971550" lvl="2" indent="-285750">
              <a:buFont typeface="Wingdings" panose="05000000000000000000" pitchFamily="2" charset="2"/>
              <a:buChar char="Ø"/>
            </a:pPr>
            <a:r>
              <a:rPr lang="ko-KR" altLang="en-US" sz="1600" smtClean="0"/>
              <a:t>변수명은 파이썬에서 사용 중인 명령어 사용 불가</a:t>
            </a:r>
            <a:endParaRPr lang="en-US" altLang="ko-KR" sz="1600" smtClean="0"/>
          </a:p>
          <a:p>
            <a:pPr marL="971550" lvl="2" indent="-285750">
              <a:buFont typeface="Wingdings" panose="05000000000000000000" pitchFamily="2" charset="2"/>
              <a:buChar char="Ø"/>
            </a:pPr>
            <a:r>
              <a:rPr lang="ko-KR" altLang="en-US" sz="1600" smtClean="0"/>
              <a:t>대</a:t>
            </a:r>
            <a:r>
              <a:rPr lang="en-US" altLang="ko-KR" sz="1600" smtClean="0"/>
              <a:t>/</a:t>
            </a:r>
            <a:r>
              <a:rPr lang="ko-KR" altLang="en-US" sz="1600" smtClean="0"/>
              <a:t>소문자 구분</a:t>
            </a:r>
            <a:endParaRPr lang="en-US" altLang="ko-KR" sz="1600" smtClean="0"/>
          </a:p>
          <a:p>
            <a:pPr marL="971550" lvl="2" indent="-285750">
              <a:buFont typeface="Wingdings" panose="05000000000000000000" pitchFamily="2" charset="2"/>
              <a:buChar char="Ø"/>
            </a:pPr>
            <a:r>
              <a:rPr lang="ko-KR" altLang="en-US" sz="1600" smtClean="0"/>
              <a:t>변수에 값 저장 및 사칙연산</a:t>
            </a:r>
            <a:endParaRPr lang="en-US" altLang="ko-KR" sz="1600"/>
          </a:p>
          <a:p>
            <a:pPr marL="1314450" lvl="3" indent="-285750">
              <a:buFont typeface="Wingdings" panose="05000000000000000000" pitchFamily="2" charset="2"/>
              <a:buChar char="ü"/>
            </a:pPr>
            <a:r>
              <a:rPr lang="en-US" altLang="ko-KR" sz="1400" smtClean="0"/>
              <a:t>/ </a:t>
            </a:r>
            <a:r>
              <a:rPr lang="ko-KR" altLang="en-US" sz="1400" smtClean="0"/>
              <a:t>연산자</a:t>
            </a:r>
            <a:r>
              <a:rPr lang="en-US" altLang="ko-KR" sz="1400" smtClean="0"/>
              <a:t>: </a:t>
            </a:r>
            <a:r>
              <a:rPr lang="ko-KR" altLang="en-US" sz="1400" smtClean="0"/>
              <a:t>나누기 결과</a:t>
            </a:r>
            <a:r>
              <a:rPr lang="en-US" altLang="ko-KR" sz="1400" smtClean="0"/>
              <a:t>(</a:t>
            </a:r>
            <a:r>
              <a:rPr lang="ko-KR" altLang="en-US" sz="1400" smtClean="0"/>
              <a:t>실수</a:t>
            </a:r>
            <a:r>
              <a:rPr lang="en-US" altLang="ko-KR" sz="1400" smtClean="0"/>
              <a:t>)</a:t>
            </a:r>
          </a:p>
          <a:p>
            <a:pPr marL="1314450" lvl="3" indent="-285750">
              <a:buFont typeface="Wingdings" panose="05000000000000000000" pitchFamily="2" charset="2"/>
              <a:buChar char="ü"/>
            </a:pPr>
            <a:r>
              <a:rPr lang="en-US" altLang="ko-KR" sz="1400" smtClean="0"/>
              <a:t>// </a:t>
            </a:r>
            <a:r>
              <a:rPr lang="ko-KR" altLang="en-US" sz="1400" smtClean="0"/>
              <a:t>연산자</a:t>
            </a:r>
            <a:r>
              <a:rPr lang="en-US" altLang="ko-KR" sz="1400" smtClean="0"/>
              <a:t>: </a:t>
            </a:r>
            <a:r>
              <a:rPr lang="ko-KR" altLang="en-US" sz="1400" smtClean="0"/>
              <a:t>나누기의 몫</a:t>
            </a:r>
            <a:r>
              <a:rPr lang="en-US" altLang="ko-KR" sz="1400" smtClean="0"/>
              <a:t>(</a:t>
            </a:r>
            <a:r>
              <a:rPr lang="ko-KR" altLang="en-US" sz="1400" smtClean="0"/>
              <a:t>정수</a:t>
            </a:r>
            <a:r>
              <a:rPr lang="en-US" altLang="ko-KR" sz="1400" smtClean="0"/>
              <a:t>)</a:t>
            </a:r>
          </a:p>
          <a:p>
            <a:pPr marL="1314450" lvl="3" indent="-285750">
              <a:buFont typeface="Wingdings" panose="05000000000000000000" pitchFamily="2" charset="2"/>
              <a:buChar char="ü"/>
            </a:pPr>
            <a:r>
              <a:rPr lang="en-US" altLang="ko-KR" sz="1400" smtClean="0"/>
              <a:t>% </a:t>
            </a:r>
            <a:r>
              <a:rPr lang="ko-KR" altLang="en-US" sz="1400" smtClean="0"/>
              <a:t>연산자</a:t>
            </a:r>
            <a:r>
              <a:rPr lang="en-US" altLang="ko-KR" sz="1400" smtClean="0"/>
              <a:t>: </a:t>
            </a:r>
            <a:r>
              <a:rPr lang="ko-KR" altLang="en-US" sz="1400" smtClean="0"/>
              <a:t>나누기의 나머지</a:t>
            </a:r>
            <a:r>
              <a:rPr lang="en-US" altLang="ko-KR" sz="1400" smtClean="0"/>
              <a:t>(</a:t>
            </a:r>
            <a:r>
              <a:rPr lang="ko-KR" altLang="en-US" sz="1400" smtClean="0"/>
              <a:t>정수</a:t>
            </a:r>
            <a:r>
              <a:rPr lang="en-US" altLang="ko-KR" sz="1400" smtClean="0"/>
              <a:t>)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8407" y="2678024"/>
            <a:ext cx="4352925" cy="3714750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lang="ja-JP" altLang="en-US" smtClean="0"/>
              <a:pPr/>
              <a:t>50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630842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96003" y="187474"/>
            <a:ext cx="2448106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3000" b="1" spc="-200" smtClean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파이썬 맛보기</a:t>
            </a:r>
            <a:endParaRPr kumimoji="0" lang="ko-KR" altLang="en-US" sz="3000" b="1" spc="-200" dirty="0">
              <a:ln>
                <a:solidFill>
                  <a:prstClr val="black">
                    <a:lumMod val="65000"/>
                    <a:lumOff val="35000"/>
                    <a:alpha val="0"/>
                  </a:prst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텍스트 개체 틀 2"/>
          <p:cNvSpPr>
            <a:spLocks noGrp="1"/>
          </p:cNvSpPr>
          <p:nvPr>
            <p:ph type="body" idx="1"/>
          </p:nvPr>
        </p:nvSpPr>
        <p:spPr>
          <a:xfrm>
            <a:off x="333472" y="926266"/>
            <a:ext cx="8504951" cy="5432004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2000" smtClean="0"/>
              <a:t>값 입력 및 출력</a:t>
            </a:r>
            <a:endParaRPr lang="en-US" altLang="ko-KR" sz="2000" smtClean="0"/>
          </a:p>
          <a:p>
            <a:pPr marL="628650" lvl="1" indent="-285750">
              <a:buFont typeface="Wingdings" panose="05000000000000000000" pitchFamily="2" charset="2"/>
              <a:buChar char="v"/>
            </a:pPr>
            <a:r>
              <a:rPr lang="ko-KR" altLang="en-US" sz="1800" smtClean="0"/>
              <a:t>값 출력</a:t>
            </a:r>
            <a:endParaRPr lang="en-US" altLang="ko-KR" sz="1800" smtClean="0"/>
          </a:p>
          <a:p>
            <a:pPr marL="971550" lvl="2" indent="-285750">
              <a:buFont typeface="Wingdings" panose="05000000000000000000" pitchFamily="2" charset="2"/>
              <a:buChar char="Ø"/>
            </a:pPr>
            <a:r>
              <a:rPr lang="ko-KR" altLang="en-US" sz="1600" smtClean="0"/>
              <a:t>한 줄에 여러 개의 값 출력</a:t>
            </a:r>
            <a:endParaRPr lang="en-US" altLang="ko-KR" sz="1600"/>
          </a:p>
          <a:p>
            <a:pPr marL="1314450" lvl="3" indent="-285750">
              <a:buFont typeface="Wingdings" panose="05000000000000000000" pitchFamily="2" charset="2"/>
              <a:buChar char="ü"/>
            </a:pPr>
            <a:r>
              <a:rPr lang="en-US" altLang="ko-KR" sz="1400" smtClean="0"/>
              <a:t>print(a,b,c) </a:t>
            </a:r>
            <a:r>
              <a:rPr lang="ko-KR" altLang="en-US" sz="1400" smtClean="0"/>
              <a:t>형태로 변수 혹은 값을 구분하기 위해 콤마</a:t>
            </a:r>
            <a:r>
              <a:rPr lang="en-US" altLang="ko-KR" sz="1400" smtClean="0"/>
              <a:t>(,) </a:t>
            </a:r>
            <a:r>
              <a:rPr lang="ko-KR" altLang="en-US" sz="1400" smtClean="0"/>
              <a:t>사용</a:t>
            </a:r>
            <a:endParaRPr lang="en-US" altLang="ko-KR" sz="1400" smtClean="0"/>
          </a:p>
          <a:p>
            <a:pPr marL="1314450" lvl="3" indent="-285750">
              <a:buFont typeface="Wingdings" panose="05000000000000000000" pitchFamily="2" charset="2"/>
              <a:buChar char="ü"/>
            </a:pPr>
            <a:endParaRPr lang="en-US" altLang="ko-KR" sz="1400"/>
          </a:p>
          <a:p>
            <a:pPr marL="1314450" lvl="3" indent="-285750">
              <a:buFont typeface="Wingdings" panose="05000000000000000000" pitchFamily="2" charset="2"/>
              <a:buChar char="ü"/>
            </a:pPr>
            <a:endParaRPr lang="en-US" altLang="ko-KR" sz="1400" smtClean="0"/>
          </a:p>
          <a:p>
            <a:pPr marL="1314450" lvl="3" indent="-285750">
              <a:buFont typeface="Wingdings" panose="05000000000000000000" pitchFamily="2" charset="2"/>
              <a:buChar char="ü"/>
            </a:pPr>
            <a:endParaRPr lang="en-US" altLang="ko-KR" sz="1400"/>
          </a:p>
          <a:p>
            <a:pPr marL="1314450" lvl="3" indent="-285750">
              <a:buFont typeface="Wingdings" panose="05000000000000000000" pitchFamily="2" charset="2"/>
              <a:buChar char="ü"/>
            </a:pPr>
            <a:endParaRPr lang="en-US" altLang="ko-KR" sz="1400" smtClean="0"/>
          </a:p>
          <a:p>
            <a:pPr marL="1314450" lvl="3" indent="-285750">
              <a:buFont typeface="Wingdings" panose="05000000000000000000" pitchFamily="2" charset="2"/>
              <a:buChar char="ü"/>
            </a:pPr>
            <a:endParaRPr lang="en-US" altLang="ko-KR" sz="1400"/>
          </a:p>
          <a:p>
            <a:pPr marL="971550" lvl="2" indent="-285750">
              <a:buFont typeface="Wingdings" panose="05000000000000000000" pitchFamily="2" charset="2"/>
              <a:buChar char="Ø"/>
            </a:pPr>
            <a:r>
              <a:rPr lang="ko-KR" altLang="en-US" sz="1600" smtClean="0"/>
              <a:t>값 사이의 구분 기호 사용</a:t>
            </a:r>
            <a:endParaRPr lang="en-US" altLang="ko-KR" sz="1600"/>
          </a:p>
          <a:p>
            <a:pPr marL="1314450" lvl="3" indent="-285750">
              <a:buFont typeface="Wingdings" panose="05000000000000000000" pitchFamily="2" charset="2"/>
              <a:buChar char="ü"/>
            </a:pPr>
            <a:r>
              <a:rPr lang="en-US" altLang="ko-KR" sz="1400" smtClean="0"/>
              <a:t>print() </a:t>
            </a:r>
            <a:r>
              <a:rPr lang="ko-KR" altLang="en-US" sz="1400" smtClean="0"/>
              <a:t>함수의 매개변수인 </a:t>
            </a:r>
            <a:r>
              <a:rPr lang="en-US" altLang="ko-KR" sz="1400" smtClean="0"/>
              <a:t>sep </a:t>
            </a:r>
            <a:r>
              <a:rPr lang="ko-KR" altLang="en-US" sz="1400" smtClean="0"/>
              <a:t>사용</a:t>
            </a:r>
            <a:endParaRPr lang="en-US" altLang="ko-KR" sz="1400" smtClean="0"/>
          </a:p>
          <a:p>
            <a:pPr marL="1314450" lvl="3" indent="-285750">
              <a:buFont typeface="Wingdings" panose="05000000000000000000" pitchFamily="2" charset="2"/>
              <a:buChar char="ü"/>
            </a:pPr>
            <a:r>
              <a:rPr lang="ko-KR" altLang="en-US" sz="1400" smtClean="0"/>
              <a:t>형식</a:t>
            </a:r>
            <a:r>
              <a:rPr lang="en-US" altLang="ko-KR" sz="1400" smtClean="0"/>
              <a:t>: print(a, b, sep = ‘</a:t>
            </a:r>
            <a:r>
              <a:rPr lang="ko-KR" altLang="en-US" sz="1400" smtClean="0"/>
              <a:t>구분기호</a:t>
            </a:r>
            <a:r>
              <a:rPr lang="en-US" altLang="ko-KR" sz="1400" smtClean="0"/>
              <a:t>’)</a:t>
            </a:r>
          </a:p>
          <a:p>
            <a:pPr marL="1314450" lvl="3" indent="-285750">
              <a:buFont typeface="Wingdings" panose="05000000000000000000" pitchFamily="2" charset="2"/>
              <a:buChar char="ü"/>
            </a:pPr>
            <a:r>
              <a:rPr lang="ko-KR" altLang="en-US" sz="1400" smtClean="0"/>
              <a:t>매개변수 </a:t>
            </a:r>
            <a:r>
              <a:rPr lang="en-US" altLang="ko-KR" sz="1400" smtClean="0"/>
              <a:t>sep</a:t>
            </a:r>
            <a:r>
              <a:rPr lang="ko-KR" altLang="en-US" sz="1400" smtClean="0"/>
              <a:t>의 값을 지정하지 않으면 기본값으로 띄어쓰기 한 칸 설정</a:t>
            </a:r>
            <a:endParaRPr lang="en-US" altLang="ko-KR" sz="1400"/>
          </a:p>
          <a:p>
            <a:pPr marL="1314450" lvl="3" indent="-285750">
              <a:buFont typeface="Wingdings" panose="05000000000000000000" pitchFamily="2" charset="2"/>
              <a:buChar char="ü"/>
            </a:pPr>
            <a:endParaRPr lang="en-US" altLang="ko-KR" sz="140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7966" y="2090018"/>
            <a:ext cx="4419600" cy="122872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7966" y="4571461"/>
            <a:ext cx="4410075" cy="1200150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lang="ja-JP" altLang="en-US" smtClean="0"/>
              <a:pPr/>
              <a:t>51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858873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96003" y="187474"/>
            <a:ext cx="2448106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3000" b="1" spc="-200" smtClean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파이썬 맛보기</a:t>
            </a:r>
            <a:endParaRPr kumimoji="0" lang="ko-KR" altLang="en-US" sz="3000" b="1" spc="-200" dirty="0">
              <a:ln>
                <a:solidFill>
                  <a:prstClr val="black">
                    <a:lumMod val="65000"/>
                    <a:lumOff val="35000"/>
                    <a:alpha val="0"/>
                  </a:prst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텍스트 개체 틀 2"/>
          <p:cNvSpPr>
            <a:spLocks noGrp="1"/>
          </p:cNvSpPr>
          <p:nvPr>
            <p:ph type="body" idx="1"/>
          </p:nvPr>
        </p:nvSpPr>
        <p:spPr>
          <a:xfrm>
            <a:off x="333472" y="926266"/>
            <a:ext cx="8504951" cy="5432004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2000" smtClean="0"/>
              <a:t>리스트</a:t>
            </a:r>
            <a:r>
              <a:rPr lang="en-US" altLang="ko-KR" sz="2000" smtClean="0"/>
              <a:t>(List)</a:t>
            </a:r>
          </a:p>
          <a:p>
            <a:pPr marL="628650" lvl="1" indent="-285750">
              <a:buFont typeface="Wingdings" panose="05000000000000000000" pitchFamily="2" charset="2"/>
              <a:buChar char="v"/>
            </a:pPr>
            <a:r>
              <a:rPr lang="ko-KR" altLang="en-US" sz="1800" smtClean="0"/>
              <a:t>변수는 하나의 값 혹은 다른 변수의 값을 가질 수 있음</a:t>
            </a:r>
            <a:endParaRPr lang="en-US" altLang="ko-KR" sz="1800" smtClean="0"/>
          </a:p>
          <a:p>
            <a:pPr marL="628650" lvl="1" indent="-285750">
              <a:buFont typeface="Wingdings" panose="05000000000000000000" pitchFamily="2" charset="2"/>
              <a:buChar char="v"/>
            </a:pPr>
            <a:r>
              <a:rPr lang="ko-KR" altLang="en-US" sz="1800" smtClean="0"/>
              <a:t>여러 개의 값이나 변수를 가지기 위해서는 집합으로 지정</a:t>
            </a:r>
            <a:endParaRPr lang="en-US" altLang="ko-KR" sz="1800" smtClean="0"/>
          </a:p>
          <a:p>
            <a:pPr marL="628650" lvl="1" indent="-285750">
              <a:buFont typeface="Wingdings" panose="05000000000000000000" pitchFamily="2" charset="2"/>
              <a:buChar char="v"/>
            </a:pPr>
            <a:r>
              <a:rPr lang="ko-KR" altLang="en-US" sz="1800" smtClean="0"/>
              <a:t>집합의 종류에는 리스트</a:t>
            </a:r>
            <a:r>
              <a:rPr lang="en-US" altLang="ko-KR" sz="1800" smtClean="0"/>
              <a:t>(List), </a:t>
            </a:r>
            <a:r>
              <a:rPr lang="ko-KR" altLang="en-US" sz="1800" smtClean="0"/>
              <a:t>딕셔너리</a:t>
            </a:r>
            <a:r>
              <a:rPr lang="en-US" altLang="ko-KR" sz="1800" smtClean="0"/>
              <a:t>(Dictionary), </a:t>
            </a:r>
            <a:r>
              <a:rPr lang="ko-KR" altLang="en-US" sz="1800" smtClean="0"/>
              <a:t>튜플</a:t>
            </a:r>
            <a:r>
              <a:rPr lang="en-US" altLang="ko-KR" sz="1800" smtClean="0"/>
              <a:t>(Tuple) </a:t>
            </a:r>
            <a:r>
              <a:rPr lang="ko-KR" altLang="en-US" sz="1800" smtClean="0"/>
              <a:t>등이 있음</a:t>
            </a:r>
            <a:endParaRPr lang="en-US" altLang="ko-KR" sz="1800" smtClean="0"/>
          </a:p>
          <a:p>
            <a:pPr marL="628650" lvl="1" indent="-285750">
              <a:buFont typeface="Wingdings" panose="05000000000000000000" pitchFamily="2" charset="2"/>
              <a:buChar char="v"/>
            </a:pPr>
            <a:r>
              <a:rPr lang="ko-KR" altLang="en-US" sz="1800" smtClean="0"/>
              <a:t>리스트</a:t>
            </a:r>
            <a:r>
              <a:rPr lang="en-US" altLang="ko-KR" sz="1800" smtClean="0"/>
              <a:t> </a:t>
            </a:r>
          </a:p>
          <a:p>
            <a:pPr marL="971550" lvl="2" indent="-285750">
              <a:buFont typeface="Wingdings" panose="05000000000000000000" pitchFamily="2" charset="2"/>
              <a:buChar char="Ø"/>
            </a:pPr>
            <a:r>
              <a:rPr lang="ko-KR" altLang="en-US" sz="1600" smtClean="0"/>
              <a:t>여러 개의 변수</a:t>
            </a:r>
            <a:r>
              <a:rPr lang="en-US" altLang="ko-KR" sz="1600" smtClean="0"/>
              <a:t>, </a:t>
            </a:r>
            <a:r>
              <a:rPr lang="ko-KR" altLang="en-US" sz="1600" smtClean="0"/>
              <a:t>값을 묶어서 집합으로 관리하는 자료 형태</a:t>
            </a:r>
            <a:endParaRPr lang="en-US" altLang="ko-KR" sz="1600" smtClean="0"/>
          </a:p>
          <a:p>
            <a:pPr marL="971550" lvl="2" indent="-285750">
              <a:buFont typeface="Wingdings" panose="05000000000000000000" pitchFamily="2" charset="2"/>
              <a:buChar char="Ø"/>
            </a:pPr>
            <a:r>
              <a:rPr lang="ko-KR" altLang="en-US" sz="1600" smtClean="0"/>
              <a:t>형식</a:t>
            </a:r>
            <a:r>
              <a:rPr lang="en-US" altLang="ko-KR" sz="1600" smtClean="0"/>
              <a:t>: </a:t>
            </a:r>
            <a:r>
              <a:rPr lang="ko-KR" altLang="en-US" sz="1600" smtClean="0"/>
              <a:t>리스트명 </a:t>
            </a:r>
            <a:r>
              <a:rPr lang="en-US" altLang="ko-KR" sz="1600" smtClean="0"/>
              <a:t>= [ </a:t>
            </a:r>
            <a:r>
              <a:rPr lang="ko-KR" altLang="en-US" sz="1600" smtClean="0"/>
              <a:t>원소</a:t>
            </a:r>
            <a:r>
              <a:rPr lang="en-US" altLang="ko-KR" sz="1600" smtClean="0"/>
              <a:t>1, </a:t>
            </a:r>
            <a:r>
              <a:rPr lang="ko-KR" altLang="en-US" sz="1600" smtClean="0"/>
              <a:t>원소</a:t>
            </a:r>
            <a:r>
              <a:rPr lang="en-US" altLang="ko-KR" sz="1600" smtClean="0"/>
              <a:t>2, </a:t>
            </a:r>
            <a:r>
              <a:rPr lang="ko-KR" altLang="en-US" sz="1600" smtClean="0"/>
              <a:t>원소</a:t>
            </a:r>
            <a:r>
              <a:rPr lang="en-US" altLang="ko-KR" sz="1600" smtClean="0"/>
              <a:t>3, …]</a:t>
            </a:r>
          </a:p>
          <a:p>
            <a:pPr marL="971550" lvl="2" indent="-285750">
              <a:buFont typeface="Wingdings" panose="05000000000000000000" pitchFamily="2" charset="2"/>
              <a:buChar char="Ø"/>
            </a:pPr>
            <a:r>
              <a:rPr lang="ko-KR" altLang="en-US" sz="1600" smtClean="0"/>
              <a:t>리스트로 정의된 변수의 이름을 사용하면 리스트 내 모든 원소 지정 가능</a:t>
            </a:r>
            <a:endParaRPr lang="en-US" altLang="ko-KR" sz="140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7922" y="3418126"/>
            <a:ext cx="6496050" cy="1419225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lang="ja-JP" altLang="en-US" smtClean="0"/>
              <a:pPr/>
              <a:t>52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318222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96003" y="187474"/>
            <a:ext cx="2448106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3000" b="1" spc="-200" smtClean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파이썬 맛보기</a:t>
            </a:r>
            <a:endParaRPr kumimoji="0" lang="ko-KR" altLang="en-US" sz="3000" b="1" spc="-200" dirty="0">
              <a:ln>
                <a:solidFill>
                  <a:prstClr val="black">
                    <a:lumMod val="65000"/>
                    <a:lumOff val="35000"/>
                    <a:alpha val="0"/>
                  </a:prst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텍스트 개체 틀 2"/>
          <p:cNvSpPr>
            <a:spLocks noGrp="1"/>
          </p:cNvSpPr>
          <p:nvPr>
            <p:ph type="body" idx="1"/>
          </p:nvPr>
        </p:nvSpPr>
        <p:spPr>
          <a:xfrm>
            <a:off x="333472" y="926266"/>
            <a:ext cx="8504951" cy="5432004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2000" smtClean="0"/>
              <a:t>리스트</a:t>
            </a:r>
            <a:r>
              <a:rPr lang="en-US" altLang="ko-KR" sz="2000" smtClean="0"/>
              <a:t>(List)</a:t>
            </a:r>
            <a:endParaRPr lang="ko-KR" altLang="en-US" sz="2000" smtClean="0"/>
          </a:p>
          <a:p>
            <a:pPr marL="628650" lvl="1" indent="-285750">
              <a:buFont typeface="Wingdings" panose="05000000000000000000" pitchFamily="2" charset="2"/>
              <a:buChar char="v"/>
            </a:pPr>
            <a:r>
              <a:rPr lang="ko-KR" altLang="en-US" sz="1800" smtClean="0"/>
              <a:t>리스트 내에서 하나의 원소를 선택할 때는 인덱스를 이용하여 몇 번째 원소인지를 지정해서 선택 가능</a:t>
            </a:r>
            <a:endParaRPr lang="en-US" altLang="ko-KR" sz="1800" smtClean="0"/>
          </a:p>
          <a:p>
            <a:pPr marL="628650" lvl="1" indent="-285750">
              <a:buFont typeface="Wingdings" panose="05000000000000000000" pitchFamily="2" charset="2"/>
              <a:buChar char="v"/>
            </a:pPr>
            <a:r>
              <a:rPr lang="ko-KR" altLang="en-US" sz="1800" smtClean="0"/>
              <a:t>형식</a:t>
            </a:r>
            <a:r>
              <a:rPr lang="en-US" altLang="ko-KR" sz="1800" smtClean="0"/>
              <a:t>: </a:t>
            </a:r>
            <a:r>
              <a:rPr lang="ko-KR" altLang="en-US" sz="1800" smtClean="0"/>
              <a:t>리스트변수이름</a:t>
            </a:r>
            <a:r>
              <a:rPr lang="en-US" altLang="ko-KR" sz="1800" smtClean="0"/>
              <a:t>[</a:t>
            </a:r>
            <a:r>
              <a:rPr lang="ko-KR" altLang="en-US" sz="1800" smtClean="0"/>
              <a:t>인덱스 번호</a:t>
            </a:r>
            <a:r>
              <a:rPr lang="en-US" altLang="ko-KR" sz="1800" smtClean="0"/>
              <a:t>]</a:t>
            </a:r>
          </a:p>
          <a:p>
            <a:pPr marL="628650" lvl="1" indent="-285750">
              <a:buFont typeface="Wingdings" panose="05000000000000000000" pitchFamily="2" charset="2"/>
              <a:buChar char="v"/>
            </a:pPr>
            <a:r>
              <a:rPr lang="ko-KR" altLang="en-US" sz="1800" smtClean="0"/>
              <a:t>리스트의 첫 번째 원소에 해당하는 인덱스 번호는 </a:t>
            </a:r>
            <a:r>
              <a:rPr lang="en-US" altLang="ko-KR" sz="1800" smtClean="0"/>
              <a:t>0</a:t>
            </a:r>
            <a:r>
              <a:rPr lang="ko-KR" altLang="en-US" sz="1800" smtClean="0"/>
              <a:t>이며 순서대로 </a:t>
            </a:r>
            <a:r>
              <a:rPr lang="en-US" altLang="ko-KR" sz="1800" smtClean="0"/>
              <a:t>1</a:t>
            </a:r>
            <a:r>
              <a:rPr lang="ko-KR" altLang="en-US" sz="1800" smtClean="0"/>
              <a:t>씩 증가</a:t>
            </a:r>
            <a:endParaRPr lang="en-US" altLang="ko-KR" sz="1800" smtClean="0"/>
          </a:p>
          <a:p>
            <a:pPr marL="628650" lvl="1" indent="-285750">
              <a:buFont typeface="Wingdings" panose="05000000000000000000" pitchFamily="2" charset="2"/>
              <a:buChar char="v"/>
            </a:pPr>
            <a:r>
              <a:rPr lang="ko-KR" altLang="en-US" sz="1800" smtClean="0"/>
              <a:t>리스트의 마지막 원소를 기준으로 인덱스 번호 표현 가능</a:t>
            </a:r>
            <a:r>
              <a:rPr lang="en-US" altLang="ko-KR" sz="1800" smtClean="0"/>
              <a:t>(</a:t>
            </a:r>
            <a:r>
              <a:rPr lang="ko-KR" altLang="en-US" sz="1800" smtClean="0"/>
              <a:t>마지막 원소가 </a:t>
            </a:r>
            <a:r>
              <a:rPr lang="en-US" altLang="ko-KR" sz="1800" smtClean="0"/>
              <a:t>-1</a:t>
            </a:r>
            <a:r>
              <a:rPr lang="ko-KR" altLang="en-US" sz="1800" smtClean="0"/>
              <a:t>이며</a:t>
            </a:r>
            <a:r>
              <a:rPr lang="en-US" altLang="ko-KR" sz="1800" smtClean="0"/>
              <a:t>, </a:t>
            </a:r>
            <a:r>
              <a:rPr lang="ko-KR" altLang="en-US" sz="1800" smtClean="0"/>
              <a:t>역순으로 </a:t>
            </a:r>
            <a:r>
              <a:rPr lang="en-US" altLang="ko-KR" sz="1800" smtClean="0"/>
              <a:t>-1</a:t>
            </a:r>
            <a:r>
              <a:rPr lang="ko-KR" altLang="en-US" sz="1800" smtClean="0"/>
              <a:t>씩 증가</a:t>
            </a:r>
            <a:r>
              <a:rPr lang="en-US" altLang="ko-KR" sz="1800" smtClean="0"/>
              <a:t>)</a:t>
            </a:r>
            <a:endParaRPr lang="en-US" altLang="ko-KR" sz="140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7019" y="3052493"/>
            <a:ext cx="5505450" cy="1581150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lang="ja-JP" altLang="en-US" smtClean="0"/>
              <a:pPr/>
              <a:t>53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577826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96003" y="187474"/>
            <a:ext cx="2448106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3000" b="1" spc="-200" smtClean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파이썬 맛보기</a:t>
            </a:r>
            <a:endParaRPr kumimoji="0" lang="ko-KR" altLang="en-US" sz="3000" b="1" spc="-200" dirty="0">
              <a:ln>
                <a:solidFill>
                  <a:prstClr val="black">
                    <a:lumMod val="65000"/>
                    <a:lumOff val="35000"/>
                    <a:alpha val="0"/>
                  </a:prst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텍스트 개체 틀 2"/>
          <p:cNvSpPr>
            <a:spLocks noGrp="1"/>
          </p:cNvSpPr>
          <p:nvPr>
            <p:ph type="body" idx="1"/>
          </p:nvPr>
        </p:nvSpPr>
        <p:spPr>
          <a:xfrm>
            <a:off x="333472" y="926266"/>
            <a:ext cx="8504951" cy="5432004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2000" smtClean="0"/>
              <a:t>리스트</a:t>
            </a:r>
            <a:r>
              <a:rPr lang="en-US" altLang="ko-KR" sz="2000" smtClean="0"/>
              <a:t>(List)</a:t>
            </a:r>
            <a:endParaRPr lang="ko-KR" altLang="en-US" sz="2000" smtClean="0"/>
          </a:p>
          <a:p>
            <a:pPr marL="628650" lvl="1" indent="-285750">
              <a:buFont typeface="Wingdings" panose="05000000000000000000" pitchFamily="2" charset="2"/>
              <a:buChar char="v"/>
            </a:pPr>
            <a:r>
              <a:rPr lang="ko-KR" altLang="en-US" sz="1800" smtClean="0"/>
              <a:t>슬라이싱</a:t>
            </a:r>
            <a:r>
              <a:rPr lang="en-US" altLang="ko-KR" sz="1800" smtClean="0"/>
              <a:t>(Slicing)</a:t>
            </a:r>
          </a:p>
          <a:p>
            <a:pPr marL="971550" lvl="2" indent="-285750">
              <a:buFont typeface="Wingdings" panose="05000000000000000000" pitchFamily="2" charset="2"/>
              <a:buChar char="Ø"/>
            </a:pPr>
            <a:r>
              <a:rPr lang="ko-KR" altLang="en-US" sz="1600" smtClean="0"/>
              <a:t>리스트에서 여러 원소를 구간으로 선택할 경우 활용</a:t>
            </a:r>
            <a:endParaRPr lang="en-US" altLang="ko-KR" sz="1600" smtClean="0"/>
          </a:p>
          <a:p>
            <a:pPr marL="971550" lvl="2" indent="-285750">
              <a:buFont typeface="Wingdings" panose="05000000000000000000" pitchFamily="2" charset="2"/>
              <a:buChar char="Ø"/>
            </a:pPr>
            <a:r>
              <a:rPr lang="ko-KR" altLang="en-US" sz="1600" smtClean="0"/>
              <a:t>형식</a:t>
            </a:r>
            <a:r>
              <a:rPr lang="en-US" altLang="ko-KR" sz="1600" smtClean="0"/>
              <a:t>: </a:t>
            </a:r>
            <a:r>
              <a:rPr lang="ko-KR" altLang="en-US" sz="1600" smtClean="0"/>
              <a:t>리스트변수이름</a:t>
            </a:r>
            <a:r>
              <a:rPr lang="en-US" altLang="ko-KR" sz="1600" smtClean="0"/>
              <a:t>[</a:t>
            </a:r>
            <a:r>
              <a:rPr lang="ko-KR" altLang="en-US" sz="1600" smtClean="0"/>
              <a:t>시작 인덱스 번호</a:t>
            </a:r>
            <a:r>
              <a:rPr lang="en-US" altLang="ko-KR" sz="1600"/>
              <a:t> </a:t>
            </a:r>
            <a:r>
              <a:rPr lang="en-US" altLang="ko-KR" sz="1600" smtClean="0"/>
              <a:t>: </a:t>
            </a:r>
            <a:r>
              <a:rPr lang="ko-KR" altLang="en-US" sz="1600" smtClean="0"/>
              <a:t>마지막 인덱스 번호</a:t>
            </a:r>
            <a:r>
              <a:rPr lang="en-US" altLang="ko-KR" sz="1600" smtClean="0"/>
              <a:t>]</a:t>
            </a:r>
          </a:p>
          <a:p>
            <a:pPr marL="971550" lvl="2" indent="-285750">
              <a:buFont typeface="Wingdings" panose="05000000000000000000" pitchFamily="2" charset="2"/>
              <a:buChar char="Ø"/>
            </a:pPr>
            <a:r>
              <a:rPr lang="ko-KR" altLang="en-US" sz="1600" smtClean="0"/>
              <a:t>주의</a:t>
            </a:r>
            <a:r>
              <a:rPr lang="en-US" altLang="ko-KR" sz="1600" smtClean="0"/>
              <a:t>: </a:t>
            </a:r>
            <a:r>
              <a:rPr lang="ko-KR" altLang="en-US" sz="1600" smtClean="0"/>
              <a:t>콜론</a:t>
            </a:r>
            <a:r>
              <a:rPr lang="en-US" altLang="ko-KR" sz="1600" smtClean="0"/>
              <a:t>(</a:t>
            </a:r>
            <a:r>
              <a:rPr lang="en-US" altLang="ko-KR" sz="1600" smtClean="0">
                <a:sym typeface="Wingdings" panose="05000000000000000000" pitchFamily="2" charset="2"/>
              </a:rPr>
              <a:t>:) </a:t>
            </a:r>
            <a:r>
              <a:rPr lang="ko-KR" altLang="en-US" sz="1600" smtClean="0">
                <a:sym typeface="Wingdings" panose="05000000000000000000" pitchFamily="2" charset="2"/>
              </a:rPr>
              <a:t>뒷부분에 적히는 인덱스 번호는 포함하지 않고 바로 앞의 인덱스 번호까지만 포함</a:t>
            </a:r>
            <a:endParaRPr lang="en-US" altLang="ko-KR" sz="1600" smtClean="0">
              <a:sym typeface="Wingdings" panose="05000000000000000000" pitchFamily="2" charset="2"/>
            </a:endParaRPr>
          </a:p>
          <a:p>
            <a:pPr marL="971550" lvl="2" indent="-285750">
              <a:buFont typeface="Wingdings" panose="05000000000000000000" pitchFamily="2" charset="2"/>
              <a:buChar char="Ø"/>
            </a:pPr>
            <a:r>
              <a:rPr lang="ko-KR" altLang="en-US" sz="1600" smtClean="0">
                <a:sym typeface="Wingdings" panose="05000000000000000000" pitchFamily="2" charset="2"/>
              </a:rPr>
              <a:t>인덱스 번호는 왼쪽부터 셀 수 있고</a:t>
            </a:r>
            <a:r>
              <a:rPr lang="en-US" altLang="ko-KR" sz="1600" smtClean="0">
                <a:sym typeface="Wingdings" panose="05000000000000000000" pitchFamily="2" charset="2"/>
              </a:rPr>
              <a:t>, </a:t>
            </a:r>
            <a:r>
              <a:rPr lang="ko-KR" altLang="en-US" sz="1600" smtClean="0">
                <a:sym typeface="Wingdings" panose="05000000000000000000" pitchFamily="2" charset="2"/>
              </a:rPr>
              <a:t>오른쪽부터도 셀 수 있음</a:t>
            </a:r>
            <a:endParaRPr lang="en-US" altLang="ko-KR" sz="140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4745" y="3063993"/>
            <a:ext cx="4962525" cy="1885950"/>
          </a:xfrm>
          <a:prstGeom prst="rect">
            <a:avLst/>
          </a:prstGeom>
        </p:spPr>
      </p:pic>
      <p:sp>
        <p:nvSpPr>
          <p:cNvPr id="6" name="설명선 1 5"/>
          <p:cNvSpPr/>
          <p:nvPr/>
        </p:nvSpPr>
        <p:spPr>
          <a:xfrm>
            <a:off x="6337270" y="3780289"/>
            <a:ext cx="2280519" cy="508958"/>
          </a:xfrm>
          <a:prstGeom prst="borderCallout1">
            <a:avLst>
              <a:gd name="adj1" fmla="val 3496"/>
              <a:gd name="adj2" fmla="val 927"/>
              <a:gd name="adj3" fmla="val 65042"/>
              <a:gd name="adj4" fmla="val -106993"/>
            </a:avLst>
          </a:prstGeom>
          <a:ln w="222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/>
              <a:t>리스트 </a:t>
            </a:r>
            <a:r>
              <a:rPr lang="en-US" altLang="ko-KR" sz="1000"/>
              <a:t>k</a:t>
            </a:r>
            <a:r>
              <a:rPr lang="ko-KR" altLang="en-US" sz="1000"/>
              <a:t>의 인덱스 번호 </a:t>
            </a:r>
            <a:r>
              <a:rPr lang="en-US" altLang="ko-KR" sz="1000"/>
              <a:t>3</a:t>
            </a:r>
            <a:r>
              <a:rPr lang="ko-KR" altLang="en-US" sz="1000"/>
              <a:t>번 직전</a:t>
            </a:r>
            <a:r>
              <a:rPr lang="en-US" altLang="ko-KR" sz="1000"/>
              <a:t>(</a:t>
            </a:r>
            <a:r>
              <a:rPr lang="ko-KR" altLang="en-US" sz="1000"/>
              <a:t>인덱스 번호 </a:t>
            </a:r>
            <a:r>
              <a:rPr lang="en-US" altLang="ko-KR" sz="1000"/>
              <a:t>2)</a:t>
            </a:r>
            <a:r>
              <a:rPr lang="ko-KR" altLang="en-US" sz="1000"/>
              <a:t>까지만</a:t>
            </a:r>
            <a:r>
              <a:rPr lang="en-US" altLang="ko-KR" sz="1000"/>
              <a:t> </a:t>
            </a:r>
            <a:r>
              <a:rPr lang="ko-KR" altLang="en-US" sz="1000"/>
              <a:t>선택해서 화면 출력</a:t>
            </a:r>
          </a:p>
        </p:txBody>
      </p:sp>
      <p:sp>
        <p:nvSpPr>
          <p:cNvPr id="8" name="설명선 1 7"/>
          <p:cNvSpPr/>
          <p:nvPr/>
        </p:nvSpPr>
        <p:spPr>
          <a:xfrm>
            <a:off x="6337269" y="4365115"/>
            <a:ext cx="2280519" cy="769621"/>
          </a:xfrm>
          <a:prstGeom prst="borderCallout1">
            <a:avLst>
              <a:gd name="adj1" fmla="val 3496"/>
              <a:gd name="adj2" fmla="val 927"/>
              <a:gd name="adj3" fmla="val -16314"/>
              <a:gd name="adj4" fmla="val -100184"/>
            </a:avLst>
          </a:prstGeom>
          <a:solidFill>
            <a:srgbClr val="92D050"/>
          </a:solidFill>
          <a:ln w="222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smtClean="0">
                <a:solidFill>
                  <a:schemeClr val="tx1"/>
                </a:solidFill>
              </a:rPr>
              <a:t>리스트 </a:t>
            </a:r>
            <a:r>
              <a:rPr lang="en-US" altLang="ko-KR" sz="1000" smtClean="0">
                <a:solidFill>
                  <a:schemeClr val="tx1"/>
                </a:solidFill>
              </a:rPr>
              <a:t>k</a:t>
            </a:r>
            <a:r>
              <a:rPr lang="ko-KR" altLang="en-US" sz="1000" smtClean="0">
                <a:solidFill>
                  <a:schemeClr val="tx1"/>
                </a:solidFill>
              </a:rPr>
              <a:t>의 인덱스 번호 </a:t>
            </a:r>
            <a:r>
              <a:rPr lang="en-US" altLang="ko-KR" sz="1000" smtClean="0">
                <a:solidFill>
                  <a:schemeClr val="tx1"/>
                </a:solidFill>
              </a:rPr>
              <a:t>-4(</a:t>
            </a:r>
            <a:r>
              <a:rPr lang="ko-KR" altLang="en-US" sz="1000" smtClean="0">
                <a:solidFill>
                  <a:schemeClr val="tx1"/>
                </a:solidFill>
              </a:rPr>
              <a:t>오른쪽 끝에서부터 </a:t>
            </a:r>
            <a:r>
              <a:rPr lang="en-US" altLang="ko-KR" sz="1000" smtClean="0">
                <a:solidFill>
                  <a:schemeClr val="tx1"/>
                </a:solidFill>
              </a:rPr>
              <a:t>4</a:t>
            </a:r>
            <a:r>
              <a:rPr lang="ko-KR" altLang="en-US" sz="1000" smtClean="0">
                <a:solidFill>
                  <a:schemeClr val="tx1"/>
                </a:solidFill>
              </a:rPr>
              <a:t>번째 자리의 원소</a:t>
            </a:r>
            <a:r>
              <a:rPr lang="en-US" altLang="ko-KR" sz="1000" smtClean="0">
                <a:solidFill>
                  <a:schemeClr val="tx1"/>
                </a:solidFill>
              </a:rPr>
              <a:t>)</a:t>
            </a:r>
            <a:r>
              <a:rPr lang="ko-KR" altLang="en-US" sz="1000" smtClean="0">
                <a:solidFill>
                  <a:schemeClr val="tx1"/>
                </a:solidFill>
              </a:rPr>
              <a:t>부터 인덱스 번호 </a:t>
            </a:r>
            <a:r>
              <a:rPr lang="en-US" altLang="ko-KR" sz="1000" smtClean="0">
                <a:solidFill>
                  <a:schemeClr val="tx1"/>
                </a:solidFill>
              </a:rPr>
              <a:t>-2 </a:t>
            </a:r>
            <a:r>
              <a:rPr lang="ko-KR" altLang="en-US" sz="1000" smtClean="0">
                <a:solidFill>
                  <a:schemeClr val="tx1"/>
                </a:solidFill>
              </a:rPr>
              <a:t>직전</a:t>
            </a:r>
            <a:r>
              <a:rPr lang="en-US" altLang="ko-KR" sz="1000" smtClean="0">
                <a:solidFill>
                  <a:schemeClr val="tx1"/>
                </a:solidFill>
              </a:rPr>
              <a:t>(</a:t>
            </a:r>
            <a:r>
              <a:rPr lang="ko-KR" altLang="en-US" sz="1000" smtClean="0">
                <a:solidFill>
                  <a:schemeClr val="tx1"/>
                </a:solidFill>
              </a:rPr>
              <a:t>인덱스 번호 </a:t>
            </a:r>
            <a:r>
              <a:rPr lang="en-US" altLang="ko-KR" sz="1000" smtClean="0">
                <a:solidFill>
                  <a:schemeClr val="tx1"/>
                </a:solidFill>
              </a:rPr>
              <a:t>-3)</a:t>
            </a:r>
            <a:r>
              <a:rPr lang="ko-KR" altLang="en-US" sz="1000" smtClean="0">
                <a:solidFill>
                  <a:schemeClr val="tx1"/>
                </a:solidFill>
              </a:rPr>
              <a:t>까지만 선택해서 화면 출력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lang="ja-JP" altLang="en-US" smtClean="0"/>
              <a:pPr/>
              <a:t>54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577056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96003" y="187474"/>
            <a:ext cx="2448106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3000" b="1" spc="-200" smtClean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파이썬 맛보기</a:t>
            </a:r>
            <a:endParaRPr kumimoji="0" lang="ko-KR" altLang="en-US" sz="3000" b="1" spc="-200" dirty="0">
              <a:ln>
                <a:solidFill>
                  <a:prstClr val="black">
                    <a:lumMod val="65000"/>
                    <a:lumOff val="35000"/>
                    <a:alpha val="0"/>
                  </a:prst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텍스트 개체 틀 2"/>
          <p:cNvSpPr>
            <a:spLocks noGrp="1"/>
          </p:cNvSpPr>
          <p:nvPr>
            <p:ph type="body" idx="1"/>
          </p:nvPr>
        </p:nvSpPr>
        <p:spPr>
          <a:xfrm>
            <a:off x="333472" y="926266"/>
            <a:ext cx="8504951" cy="5432004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2000" smtClean="0"/>
              <a:t>리스트</a:t>
            </a:r>
            <a:r>
              <a:rPr lang="en-US" altLang="ko-KR" sz="2000" smtClean="0"/>
              <a:t>(List)</a:t>
            </a:r>
            <a:endParaRPr lang="ko-KR" altLang="en-US" sz="2000" smtClean="0"/>
          </a:p>
          <a:p>
            <a:pPr marL="628650" lvl="1" indent="-285750">
              <a:buFont typeface="Wingdings" panose="05000000000000000000" pitchFamily="2" charset="2"/>
              <a:buChar char="v"/>
            </a:pPr>
            <a:r>
              <a:rPr lang="ko-KR" altLang="en-US" sz="1800" smtClean="0"/>
              <a:t>병합</a:t>
            </a:r>
            <a:r>
              <a:rPr lang="en-US" altLang="ko-KR" sz="1800" smtClean="0"/>
              <a:t>(Merge)</a:t>
            </a:r>
          </a:p>
          <a:p>
            <a:pPr marL="971550" lvl="2" indent="-285750">
              <a:buFont typeface="Wingdings" panose="05000000000000000000" pitchFamily="2" charset="2"/>
              <a:buChar char="Ø"/>
            </a:pPr>
            <a:r>
              <a:rPr lang="ko-KR" altLang="en-US" sz="1600" smtClean="0"/>
              <a:t>두 개 이상의 리스트를 합쳐서 하나의 리스트로 만들 수 있음</a:t>
            </a:r>
            <a:endParaRPr lang="en-US" altLang="ko-KR" sz="1600" smtClean="0"/>
          </a:p>
          <a:p>
            <a:pPr marL="971550" lvl="2" indent="-285750">
              <a:buFont typeface="Wingdings" panose="05000000000000000000" pitchFamily="2" charset="2"/>
              <a:buChar char="Ø"/>
            </a:pPr>
            <a:r>
              <a:rPr lang="ko-KR" altLang="en-US" sz="1600" smtClean="0"/>
              <a:t>방법 </a:t>
            </a:r>
            <a:r>
              <a:rPr lang="en-US" altLang="ko-KR" sz="1600" smtClean="0"/>
              <a:t>1</a:t>
            </a:r>
          </a:p>
          <a:p>
            <a:pPr marL="1314450" lvl="3" indent="-285750">
              <a:buFont typeface="Wingdings" panose="05000000000000000000" pitchFamily="2" charset="2"/>
              <a:buChar char="ü"/>
            </a:pPr>
            <a:r>
              <a:rPr lang="ko-KR" altLang="en-US" sz="1400" smtClean="0"/>
              <a:t>형식</a:t>
            </a:r>
            <a:r>
              <a:rPr lang="en-US" altLang="ko-KR" sz="1400" smtClean="0"/>
              <a:t>: </a:t>
            </a:r>
            <a:r>
              <a:rPr lang="ko-KR" altLang="en-US" sz="1400" smtClean="0"/>
              <a:t>리스트</a:t>
            </a:r>
            <a:r>
              <a:rPr lang="en-US" altLang="ko-KR" sz="1400" smtClean="0"/>
              <a:t>A + </a:t>
            </a:r>
            <a:r>
              <a:rPr lang="ko-KR" altLang="en-US" sz="1400" smtClean="0"/>
              <a:t>리스트</a:t>
            </a:r>
            <a:r>
              <a:rPr lang="en-US" altLang="ko-KR" sz="1400" smtClean="0"/>
              <a:t>B</a:t>
            </a:r>
            <a:endParaRPr lang="en-US" altLang="ko-KR" sz="1400"/>
          </a:p>
          <a:p>
            <a:pPr marL="1314450" lvl="3" indent="-285750">
              <a:buFont typeface="Wingdings" panose="05000000000000000000" pitchFamily="2" charset="2"/>
              <a:buChar char="ü"/>
            </a:pPr>
            <a:r>
              <a:rPr lang="ko-KR" altLang="en-US" sz="1400" smtClean="0"/>
              <a:t>리스트</a:t>
            </a:r>
            <a:r>
              <a:rPr lang="en-US" altLang="ko-KR" sz="1400" smtClean="0"/>
              <a:t>A</a:t>
            </a:r>
            <a:r>
              <a:rPr lang="ko-KR" altLang="en-US" sz="1400" smtClean="0"/>
              <a:t>의 원소 이후에 리스트</a:t>
            </a:r>
            <a:r>
              <a:rPr lang="en-US" altLang="ko-KR" sz="1400" smtClean="0"/>
              <a:t>B</a:t>
            </a:r>
            <a:r>
              <a:rPr lang="ko-KR" altLang="en-US" sz="1400" smtClean="0"/>
              <a:t>의 원소가 차례대로 나열된 리스트 생성</a:t>
            </a:r>
            <a:endParaRPr lang="en-US" altLang="ko-KR" sz="1400" smtClean="0"/>
          </a:p>
          <a:p>
            <a:pPr marL="1314450" lvl="3" indent="-285750">
              <a:buFont typeface="Wingdings" panose="05000000000000000000" pitchFamily="2" charset="2"/>
              <a:buChar char="ü"/>
            </a:pPr>
            <a:r>
              <a:rPr lang="ko-KR" altLang="en-US" sz="1400" smtClean="0"/>
              <a:t>리스트 순서에 따라 결과가 달라짐</a:t>
            </a:r>
            <a:endParaRPr lang="en-US" altLang="ko-KR" sz="1400" smtClean="0"/>
          </a:p>
          <a:p>
            <a:pPr marL="1314450" lvl="3" indent="-285750">
              <a:buFont typeface="Wingdings" panose="05000000000000000000" pitchFamily="2" charset="2"/>
              <a:buChar char="ü"/>
            </a:pPr>
            <a:endParaRPr lang="en-US" altLang="ko-KR" sz="1400" smtClean="0"/>
          </a:p>
          <a:p>
            <a:pPr marL="1314450" lvl="3" indent="-285750">
              <a:buFont typeface="Wingdings" panose="05000000000000000000" pitchFamily="2" charset="2"/>
              <a:buChar char="ü"/>
            </a:pPr>
            <a:endParaRPr lang="en-US" altLang="ko-KR" sz="1400"/>
          </a:p>
          <a:p>
            <a:pPr marL="1314450" lvl="3" indent="-285750">
              <a:buFont typeface="Wingdings" panose="05000000000000000000" pitchFamily="2" charset="2"/>
              <a:buChar char="ü"/>
            </a:pPr>
            <a:endParaRPr lang="en-US" altLang="ko-KR" sz="1400"/>
          </a:p>
          <a:p>
            <a:pPr marL="1314450" lvl="3" indent="-285750">
              <a:buFont typeface="Wingdings" panose="05000000000000000000" pitchFamily="2" charset="2"/>
              <a:buChar char="ü"/>
            </a:pPr>
            <a:endParaRPr lang="en-US" altLang="ko-KR" sz="1400" smtClean="0"/>
          </a:p>
          <a:p>
            <a:pPr marL="971550" lvl="2" indent="-285750">
              <a:buFont typeface="Wingdings" panose="05000000000000000000" pitchFamily="2" charset="2"/>
              <a:buChar char="Ø"/>
            </a:pPr>
            <a:r>
              <a:rPr lang="ko-KR" altLang="en-US" sz="1600"/>
              <a:t>방법 </a:t>
            </a:r>
            <a:r>
              <a:rPr lang="en-US" altLang="ko-KR" sz="1600" smtClean="0"/>
              <a:t>2</a:t>
            </a:r>
            <a:endParaRPr lang="en-US" altLang="ko-KR" sz="1600"/>
          </a:p>
          <a:p>
            <a:pPr marL="1314450" lvl="3" indent="-285750">
              <a:buFont typeface="Wingdings" panose="05000000000000000000" pitchFamily="2" charset="2"/>
              <a:buChar char="ü"/>
            </a:pPr>
            <a:r>
              <a:rPr lang="ko-KR" altLang="en-US" sz="1400"/>
              <a:t>형식</a:t>
            </a:r>
            <a:r>
              <a:rPr lang="en-US" altLang="ko-KR" sz="1400"/>
              <a:t>: </a:t>
            </a:r>
            <a:r>
              <a:rPr lang="ko-KR" altLang="en-US" sz="1400"/>
              <a:t>리스트</a:t>
            </a:r>
            <a:r>
              <a:rPr lang="en-US" altLang="ko-KR" sz="1400" smtClean="0"/>
              <a:t>A.append( </a:t>
            </a:r>
            <a:r>
              <a:rPr lang="ko-KR" altLang="en-US" sz="1400" smtClean="0"/>
              <a:t>리스트</a:t>
            </a:r>
            <a:r>
              <a:rPr lang="en-US" altLang="ko-KR" sz="1400" smtClean="0"/>
              <a:t>B )</a:t>
            </a:r>
            <a:endParaRPr lang="en-US" altLang="ko-KR" sz="1400"/>
          </a:p>
          <a:p>
            <a:pPr marL="1314450" lvl="3" indent="-285750">
              <a:buFont typeface="Wingdings" panose="05000000000000000000" pitchFamily="2" charset="2"/>
              <a:buChar char="ü"/>
            </a:pPr>
            <a:r>
              <a:rPr lang="ko-KR" altLang="en-US" sz="1400"/>
              <a:t>리스트</a:t>
            </a:r>
            <a:r>
              <a:rPr lang="en-US" altLang="ko-KR" sz="1400"/>
              <a:t>A</a:t>
            </a:r>
            <a:r>
              <a:rPr lang="ko-KR" altLang="en-US" sz="1400"/>
              <a:t>의 </a:t>
            </a:r>
            <a:r>
              <a:rPr lang="ko-KR" altLang="en-US" sz="1400" smtClean="0"/>
              <a:t>우측 끝 원소 자리에 리스트</a:t>
            </a:r>
            <a:r>
              <a:rPr lang="en-US" altLang="ko-KR" sz="1400" smtClean="0"/>
              <a:t>B </a:t>
            </a:r>
            <a:r>
              <a:rPr lang="ko-KR" altLang="en-US" sz="1400" smtClean="0"/>
              <a:t>전체를 마지막 원소로 추가</a:t>
            </a:r>
            <a:endParaRPr lang="en-US" altLang="ko-KR" sz="1400"/>
          </a:p>
          <a:p>
            <a:pPr marL="1314450" lvl="3" indent="-285750">
              <a:buFont typeface="Wingdings" panose="05000000000000000000" pitchFamily="2" charset="2"/>
              <a:buChar char="ü"/>
            </a:pPr>
            <a:r>
              <a:rPr lang="ko-KR" altLang="en-US" sz="1400" smtClean="0"/>
              <a:t>리스트</a:t>
            </a:r>
            <a:r>
              <a:rPr lang="en-US" altLang="ko-KR" sz="1400" smtClean="0"/>
              <a:t>A </a:t>
            </a:r>
            <a:r>
              <a:rPr lang="ko-KR" altLang="en-US" sz="1400" smtClean="0"/>
              <a:t>내에 리스트</a:t>
            </a:r>
            <a:r>
              <a:rPr lang="en-US" altLang="ko-KR" sz="1400" smtClean="0"/>
              <a:t>B</a:t>
            </a:r>
            <a:r>
              <a:rPr lang="ko-KR" altLang="en-US" sz="1400" smtClean="0"/>
              <a:t>가 하나의 원소로 들어가게 되며</a:t>
            </a:r>
            <a:r>
              <a:rPr lang="en-US" altLang="ko-KR" sz="1400" smtClean="0"/>
              <a:t>, </a:t>
            </a:r>
            <a:r>
              <a:rPr lang="ko-KR" altLang="en-US" sz="1400" smtClean="0"/>
              <a:t>리스트</a:t>
            </a:r>
            <a:r>
              <a:rPr lang="en-US" altLang="ko-KR" sz="1400" smtClean="0"/>
              <a:t>A</a:t>
            </a:r>
            <a:r>
              <a:rPr lang="ko-KR" altLang="en-US" sz="1400" smtClean="0"/>
              <a:t>의 오른쪽 끝 원소인 리스트</a:t>
            </a:r>
            <a:r>
              <a:rPr lang="en-US" altLang="ko-KR" sz="1400" smtClean="0"/>
              <a:t>A[-1]</a:t>
            </a:r>
            <a:r>
              <a:rPr lang="ko-KR" altLang="en-US" sz="1400" smtClean="0"/>
              <a:t>은 리스트</a:t>
            </a:r>
            <a:r>
              <a:rPr lang="en-US" altLang="ko-KR" sz="1400" smtClean="0"/>
              <a:t>B</a:t>
            </a:r>
            <a:r>
              <a:rPr lang="ko-KR" altLang="en-US" sz="1400" smtClean="0"/>
              <a:t>가 됨</a:t>
            </a:r>
            <a:endParaRPr lang="en-US" altLang="ko-KR" sz="140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8200" y="2669516"/>
            <a:ext cx="3656261" cy="168140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7554" y="5160667"/>
            <a:ext cx="5313869" cy="1197603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lang="ja-JP" altLang="en-US" smtClean="0"/>
              <a:pPr/>
              <a:t>55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034614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96003" y="187474"/>
            <a:ext cx="2448106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3000" b="1" spc="-200" smtClean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파이썬 맛보기</a:t>
            </a:r>
            <a:endParaRPr kumimoji="0" lang="ko-KR" altLang="en-US" sz="3000" b="1" spc="-200" dirty="0">
              <a:ln>
                <a:solidFill>
                  <a:prstClr val="black">
                    <a:lumMod val="65000"/>
                    <a:lumOff val="35000"/>
                    <a:alpha val="0"/>
                  </a:prst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텍스트 개체 틀 2"/>
          <p:cNvSpPr>
            <a:spLocks noGrp="1"/>
          </p:cNvSpPr>
          <p:nvPr>
            <p:ph type="body" idx="1"/>
          </p:nvPr>
        </p:nvSpPr>
        <p:spPr>
          <a:xfrm>
            <a:off x="333472" y="926266"/>
            <a:ext cx="8504951" cy="5432004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2000" smtClean="0"/>
              <a:t>반복문</a:t>
            </a:r>
          </a:p>
          <a:p>
            <a:pPr marL="628650" lvl="1" indent="-285750">
              <a:buFont typeface="Wingdings" panose="05000000000000000000" pitchFamily="2" charset="2"/>
              <a:buChar char="v"/>
            </a:pPr>
            <a:r>
              <a:rPr lang="ko-KR" altLang="en-US" sz="1800" smtClean="0"/>
              <a:t>동일한 코드를 여러 번 반복해서 실행</a:t>
            </a:r>
            <a:endParaRPr lang="en-US" altLang="ko-KR" sz="180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019" y="1597059"/>
            <a:ext cx="4391025" cy="2352675"/>
          </a:xfrm>
          <a:prstGeom prst="rect">
            <a:avLst/>
          </a:prstGeom>
        </p:spPr>
      </p:pic>
      <p:sp>
        <p:nvSpPr>
          <p:cNvPr id="7" name="설명선 1 6"/>
          <p:cNvSpPr/>
          <p:nvPr/>
        </p:nvSpPr>
        <p:spPr>
          <a:xfrm>
            <a:off x="5439044" y="2264438"/>
            <a:ext cx="2280519" cy="508958"/>
          </a:xfrm>
          <a:prstGeom prst="borderCallout1">
            <a:avLst>
              <a:gd name="adj1" fmla="val 3496"/>
              <a:gd name="adj2" fmla="val 927"/>
              <a:gd name="adj3" fmla="val 31144"/>
              <a:gd name="adj4" fmla="val -124772"/>
            </a:avLst>
          </a:prstGeom>
          <a:ln w="222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smtClean="0"/>
              <a:t>fruits </a:t>
            </a:r>
            <a:r>
              <a:rPr lang="ko-KR" altLang="en-US" sz="1000" smtClean="0"/>
              <a:t>리스트에서 원소를 순서대로 한나씩 꺼내어 </a:t>
            </a:r>
            <a:r>
              <a:rPr lang="en-US" altLang="ko-KR" sz="1000" smtClean="0"/>
              <a:t>fruit </a:t>
            </a:r>
            <a:r>
              <a:rPr lang="ko-KR" altLang="en-US" sz="1000" smtClean="0"/>
              <a:t>변수에 저장</a:t>
            </a:r>
            <a:endParaRPr lang="ko-KR" altLang="en-US" sz="1000"/>
          </a:p>
        </p:txBody>
      </p:sp>
      <p:cxnSp>
        <p:nvCxnSpPr>
          <p:cNvPr id="8" name="직선 화살표 연결선 7"/>
          <p:cNvCxnSpPr/>
          <p:nvPr/>
        </p:nvCxnSpPr>
        <p:spPr>
          <a:xfrm>
            <a:off x="1155941" y="2613805"/>
            <a:ext cx="319178" cy="0"/>
          </a:xfrm>
          <a:prstGeom prst="straightConnector1">
            <a:avLst/>
          </a:prstGeom>
          <a:ln w="254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설명선 1 9"/>
          <p:cNvSpPr/>
          <p:nvPr/>
        </p:nvSpPr>
        <p:spPr>
          <a:xfrm>
            <a:off x="1620056" y="4503137"/>
            <a:ext cx="2280519" cy="769621"/>
          </a:xfrm>
          <a:prstGeom prst="borderCallout1">
            <a:avLst>
              <a:gd name="adj1" fmla="val 3496"/>
              <a:gd name="adj2" fmla="val 927"/>
              <a:gd name="adj3" fmla="val -244108"/>
              <a:gd name="adj4" fmla="val -13787"/>
            </a:avLst>
          </a:prstGeom>
          <a:solidFill>
            <a:srgbClr val="FFC000"/>
          </a:solidFill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smtClean="0">
                <a:solidFill>
                  <a:schemeClr val="tx1"/>
                </a:solidFill>
              </a:rPr>
              <a:t>반복문을 사용할 때는 들여쓰기</a:t>
            </a:r>
            <a:r>
              <a:rPr lang="en-US" altLang="ko-KR" sz="1000" smtClean="0">
                <a:solidFill>
                  <a:schemeClr val="tx1"/>
                </a:solidFill>
              </a:rPr>
              <a:t>(</a:t>
            </a:r>
            <a:r>
              <a:rPr lang="ko-KR" altLang="en-US" sz="1000" smtClean="0">
                <a:solidFill>
                  <a:schemeClr val="tx1"/>
                </a:solidFill>
              </a:rPr>
              <a:t>탭 또는 공백</a:t>
            </a:r>
            <a:r>
              <a:rPr lang="en-US" altLang="ko-KR" sz="1000">
                <a:solidFill>
                  <a:schemeClr val="tx1"/>
                </a:solidFill>
              </a:rPr>
              <a:t> </a:t>
            </a:r>
            <a:r>
              <a:rPr lang="en-US" altLang="ko-KR" sz="1000" smtClean="0">
                <a:solidFill>
                  <a:schemeClr val="tx1"/>
                </a:solidFill>
              </a:rPr>
              <a:t>4</a:t>
            </a:r>
            <a:r>
              <a:rPr lang="ko-KR" altLang="en-US" sz="1000" smtClean="0">
                <a:solidFill>
                  <a:schemeClr val="tx1"/>
                </a:solidFill>
              </a:rPr>
              <a:t>칸으로 띄어스기</a:t>
            </a:r>
            <a:r>
              <a:rPr lang="en-US" altLang="ko-KR" sz="1000" smtClean="0">
                <a:solidFill>
                  <a:schemeClr val="tx1"/>
                </a:solidFill>
              </a:rPr>
              <a:t>)</a:t>
            </a:r>
            <a:r>
              <a:rPr lang="ko-KR" altLang="en-US" sz="1000" smtClean="0">
                <a:solidFill>
                  <a:schemeClr val="tx1"/>
                </a:solidFill>
              </a:rPr>
              <a:t>를 사용해야 하며</a:t>
            </a:r>
            <a:r>
              <a:rPr lang="en-US" altLang="ko-KR" sz="1000" smtClean="0">
                <a:solidFill>
                  <a:schemeClr val="tx1"/>
                </a:solidFill>
              </a:rPr>
              <a:t>, </a:t>
            </a:r>
            <a:r>
              <a:rPr lang="ko-KR" altLang="en-US" sz="1000" smtClean="0">
                <a:solidFill>
                  <a:schemeClr val="tx1"/>
                </a:solidFill>
              </a:rPr>
              <a:t>들여쓰기가 사용되지 않은 곳부터는 반복이 일어나지 않음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lang="ja-JP" altLang="en-US" smtClean="0"/>
              <a:pPr/>
              <a:t>56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945855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96003" y="187474"/>
            <a:ext cx="2448106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3000" b="1" spc="-200" smtClean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파이썬 맛보기</a:t>
            </a:r>
            <a:endParaRPr kumimoji="0" lang="ko-KR" altLang="en-US" sz="3000" b="1" spc="-200" dirty="0">
              <a:ln>
                <a:solidFill>
                  <a:prstClr val="black">
                    <a:lumMod val="65000"/>
                    <a:lumOff val="35000"/>
                    <a:alpha val="0"/>
                  </a:prst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텍스트 개체 틀 2"/>
          <p:cNvSpPr>
            <a:spLocks noGrp="1"/>
          </p:cNvSpPr>
          <p:nvPr>
            <p:ph type="body" idx="1"/>
          </p:nvPr>
        </p:nvSpPr>
        <p:spPr>
          <a:xfrm>
            <a:off x="333472" y="926266"/>
            <a:ext cx="8504951" cy="5432004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2000" smtClean="0"/>
              <a:t>문자열</a:t>
            </a:r>
          </a:p>
          <a:p>
            <a:pPr marL="628650" lvl="1" indent="-285750">
              <a:buFont typeface="Wingdings" panose="05000000000000000000" pitchFamily="2" charset="2"/>
              <a:buChar char="v"/>
            </a:pPr>
            <a:r>
              <a:rPr lang="ko-KR" altLang="en-US" sz="1800" smtClean="0"/>
              <a:t>문자로 이뤄진 자료의 형태</a:t>
            </a:r>
            <a:endParaRPr lang="en-US" altLang="ko-KR" sz="1800" smtClean="0"/>
          </a:p>
          <a:p>
            <a:pPr marL="628650" lvl="1" indent="-285750">
              <a:buFont typeface="Wingdings" panose="05000000000000000000" pitchFamily="2" charset="2"/>
              <a:buChar char="v"/>
            </a:pPr>
            <a:r>
              <a:rPr lang="ko-KR" altLang="en-US" sz="1800" smtClean="0"/>
              <a:t>문자열을 나타내려면 시작과 끝부분에 작은따옴표</a:t>
            </a:r>
            <a:r>
              <a:rPr lang="en-US" altLang="ko-KR" sz="1800" smtClean="0"/>
              <a:t>(‘ ’) </a:t>
            </a:r>
            <a:r>
              <a:rPr lang="ko-KR" altLang="en-US" sz="1800" smtClean="0"/>
              <a:t>혹은 큰따옴표</a:t>
            </a:r>
            <a:r>
              <a:rPr lang="en-US" altLang="ko-KR" sz="1800" smtClean="0"/>
              <a:t>(“ “)</a:t>
            </a:r>
            <a:r>
              <a:rPr lang="ko-KR" altLang="en-US" sz="1800" smtClean="0"/>
              <a:t>를</a:t>
            </a:r>
            <a:r>
              <a:rPr lang="en-US" altLang="ko-KR" sz="1800" smtClean="0"/>
              <a:t> </a:t>
            </a:r>
            <a:r>
              <a:rPr lang="ko-KR" altLang="en-US" sz="1800" smtClean="0"/>
              <a:t>붙여야 함</a:t>
            </a:r>
            <a:endParaRPr lang="en-US" altLang="ko-KR" sz="1800" smtClean="0"/>
          </a:p>
          <a:p>
            <a:pPr marL="628650" lvl="1" indent="-285750">
              <a:buFont typeface="Wingdings" panose="05000000000000000000" pitchFamily="2" charset="2"/>
              <a:buChar char="v"/>
            </a:pPr>
            <a:r>
              <a:rPr lang="ko-KR" altLang="en-US" sz="1800" smtClean="0"/>
              <a:t>문자열 입출력</a:t>
            </a:r>
            <a:endParaRPr lang="en-US" altLang="ko-KR" sz="1800" smtClean="0"/>
          </a:p>
          <a:p>
            <a:pPr marL="628650" lvl="1" indent="-285750">
              <a:buFont typeface="Wingdings" panose="05000000000000000000" pitchFamily="2" charset="2"/>
              <a:buChar char="v"/>
            </a:pPr>
            <a:endParaRPr lang="en-US" altLang="ko-KR" sz="1800"/>
          </a:p>
          <a:p>
            <a:pPr marL="628650" lvl="1" indent="-285750">
              <a:buFont typeface="Wingdings" panose="05000000000000000000" pitchFamily="2" charset="2"/>
              <a:buChar char="v"/>
            </a:pPr>
            <a:endParaRPr lang="en-US" altLang="ko-KR" sz="1800" smtClean="0"/>
          </a:p>
          <a:p>
            <a:pPr marL="628650" lvl="1" indent="-285750">
              <a:buFont typeface="Wingdings" panose="05000000000000000000" pitchFamily="2" charset="2"/>
              <a:buChar char="v"/>
            </a:pPr>
            <a:endParaRPr lang="en-US" altLang="ko-KR" sz="1800"/>
          </a:p>
          <a:p>
            <a:pPr marL="628650" lvl="1" indent="-285750">
              <a:buFont typeface="Wingdings" panose="05000000000000000000" pitchFamily="2" charset="2"/>
              <a:buChar char="v"/>
            </a:pPr>
            <a:endParaRPr lang="en-US" altLang="ko-KR" sz="1800" smtClean="0"/>
          </a:p>
          <a:p>
            <a:pPr marL="628650" lvl="1" indent="-285750">
              <a:buFont typeface="Wingdings" panose="05000000000000000000" pitchFamily="2" charset="2"/>
              <a:buChar char="v"/>
            </a:pPr>
            <a:r>
              <a:rPr lang="ko-KR" altLang="en-US" sz="1800" smtClean="0"/>
              <a:t>문자열 합치기</a:t>
            </a:r>
            <a:endParaRPr lang="en-US" altLang="ko-KR" sz="1800" smtClean="0"/>
          </a:p>
          <a:p>
            <a:pPr marL="971550" lvl="2" indent="-285750">
              <a:buFont typeface="Wingdings" panose="05000000000000000000" pitchFamily="2" charset="2"/>
              <a:buChar char="Ø"/>
            </a:pPr>
            <a:r>
              <a:rPr lang="ko-KR" altLang="en-US" sz="1600" smtClean="0"/>
              <a:t>두 개 이상의 문자열 </a:t>
            </a:r>
            <a:r>
              <a:rPr lang="en-US" altLang="ko-KR" sz="1600" smtClean="0"/>
              <a:t>+ </a:t>
            </a:r>
            <a:r>
              <a:rPr lang="ko-KR" altLang="en-US" sz="1600" smtClean="0"/>
              <a:t>기호를 사용해 문자열을 합침</a:t>
            </a:r>
            <a:endParaRPr lang="en-US" altLang="ko-KR" sz="1600" smtClean="0"/>
          </a:p>
          <a:p>
            <a:pPr marL="971550" lvl="2" indent="-285750">
              <a:buFont typeface="Wingdings" panose="05000000000000000000" pitchFamily="2" charset="2"/>
              <a:buChar char="Ø"/>
            </a:pPr>
            <a:r>
              <a:rPr lang="ko-KR" altLang="en-US" sz="1600" smtClean="0"/>
              <a:t>왼쪽 문자열부터 순서대로 합쳐지므로 순서를 구분해서 입력해야 함</a:t>
            </a:r>
            <a:endParaRPr lang="en-US" altLang="ko-KR" sz="1600" smtClean="0"/>
          </a:p>
          <a:p>
            <a:pPr marL="971550" lvl="2" indent="-285750">
              <a:buFont typeface="Wingdings" panose="05000000000000000000" pitchFamily="2" charset="2"/>
              <a:buChar char="Ø"/>
            </a:pPr>
            <a:r>
              <a:rPr lang="ko-KR" altLang="en-US" sz="1600" smtClean="0"/>
              <a:t>형식</a:t>
            </a:r>
            <a:r>
              <a:rPr lang="en-US" altLang="ko-KR" sz="1600" smtClean="0"/>
              <a:t>: </a:t>
            </a:r>
            <a:r>
              <a:rPr lang="ko-KR" altLang="en-US" sz="1600" smtClean="0"/>
              <a:t>문자열</a:t>
            </a:r>
            <a:r>
              <a:rPr lang="en-US" altLang="ko-KR" sz="1600" smtClean="0"/>
              <a:t>1 + </a:t>
            </a:r>
            <a:r>
              <a:rPr lang="ko-KR" altLang="en-US" sz="1600" smtClean="0"/>
              <a:t>문자열</a:t>
            </a:r>
            <a:r>
              <a:rPr lang="en-US" altLang="ko-KR" sz="1600" smtClean="0"/>
              <a:t>2</a:t>
            </a:r>
            <a:endParaRPr lang="en-US" altLang="ko-KR" sz="160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4156" y="2416295"/>
            <a:ext cx="4183452" cy="129141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6589" y="4750367"/>
            <a:ext cx="4183452" cy="1627908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lang="ja-JP" altLang="en-US" smtClean="0"/>
              <a:pPr/>
              <a:t>57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969822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96003" y="187474"/>
            <a:ext cx="2448106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3000" b="1" spc="-200" smtClean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파이썬 맛보기</a:t>
            </a:r>
            <a:endParaRPr kumimoji="0" lang="ko-KR" altLang="en-US" sz="3000" b="1" spc="-200" dirty="0">
              <a:ln>
                <a:solidFill>
                  <a:prstClr val="black">
                    <a:lumMod val="65000"/>
                    <a:lumOff val="35000"/>
                    <a:alpha val="0"/>
                  </a:prst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텍스트 개체 틀 2"/>
          <p:cNvSpPr>
            <a:spLocks noGrp="1"/>
          </p:cNvSpPr>
          <p:nvPr>
            <p:ph type="body" idx="1"/>
          </p:nvPr>
        </p:nvSpPr>
        <p:spPr>
          <a:xfrm>
            <a:off x="333472" y="926266"/>
            <a:ext cx="8504951" cy="5432004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2000" smtClean="0"/>
              <a:t>문자열</a:t>
            </a:r>
          </a:p>
          <a:p>
            <a:pPr marL="628650" lvl="1" indent="-285750">
              <a:buFont typeface="Wingdings" panose="05000000000000000000" pitchFamily="2" charset="2"/>
              <a:buChar char="v"/>
            </a:pPr>
            <a:r>
              <a:rPr lang="ko-KR" altLang="en-US" sz="1800" smtClean="0"/>
              <a:t>문자열 반복</a:t>
            </a:r>
            <a:endParaRPr lang="en-US" altLang="ko-KR" sz="1800" smtClean="0"/>
          </a:p>
          <a:p>
            <a:pPr marL="971550" lvl="2" indent="-285750">
              <a:buFont typeface="Wingdings" panose="05000000000000000000" pitchFamily="2" charset="2"/>
              <a:buChar char="Ø"/>
            </a:pPr>
            <a:r>
              <a:rPr lang="ko-KR" altLang="en-US" sz="1600" smtClean="0"/>
              <a:t>곱하기</a:t>
            </a:r>
            <a:r>
              <a:rPr lang="en-US" altLang="ko-KR" sz="1600" smtClean="0"/>
              <a:t>(*)</a:t>
            </a:r>
            <a:r>
              <a:rPr lang="ko-KR" altLang="en-US" sz="1600" smtClean="0"/>
              <a:t>를</a:t>
            </a:r>
            <a:r>
              <a:rPr lang="en-US" altLang="ko-KR" sz="1600" smtClean="0"/>
              <a:t> </a:t>
            </a:r>
            <a:r>
              <a:rPr lang="ko-KR" altLang="en-US" sz="1600" smtClean="0"/>
              <a:t>활용해 문자열을 여러 번 더해서 반복된 문자열 생성</a:t>
            </a:r>
            <a:endParaRPr lang="en-US" altLang="ko-KR" sz="1600"/>
          </a:p>
          <a:p>
            <a:pPr marL="628650" lvl="1" indent="-285750">
              <a:buFont typeface="Wingdings" panose="05000000000000000000" pitchFamily="2" charset="2"/>
              <a:buChar char="v"/>
            </a:pPr>
            <a:endParaRPr lang="en-US" altLang="ko-KR" sz="1800" smtClean="0"/>
          </a:p>
          <a:p>
            <a:pPr marL="628650" lvl="1" indent="-285750">
              <a:buFont typeface="Wingdings" panose="05000000000000000000" pitchFamily="2" charset="2"/>
              <a:buChar char="v"/>
            </a:pPr>
            <a:endParaRPr lang="en-US" altLang="ko-KR" sz="1800"/>
          </a:p>
          <a:p>
            <a:pPr marL="628650" lvl="1" indent="-285750">
              <a:buFont typeface="Wingdings" panose="05000000000000000000" pitchFamily="2" charset="2"/>
              <a:buChar char="v"/>
            </a:pPr>
            <a:endParaRPr lang="en-US" altLang="ko-KR" sz="1800" smtClean="0"/>
          </a:p>
          <a:p>
            <a:pPr marL="628650" lvl="1" indent="-285750">
              <a:buFont typeface="Wingdings" panose="05000000000000000000" pitchFamily="2" charset="2"/>
              <a:buChar char="v"/>
            </a:pPr>
            <a:endParaRPr lang="en-US" altLang="ko-KR" sz="1800" smtClean="0"/>
          </a:p>
          <a:p>
            <a:pPr marL="628650" lvl="1" indent="-285750">
              <a:buFont typeface="Wingdings" panose="05000000000000000000" pitchFamily="2" charset="2"/>
              <a:buChar char="v"/>
            </a:pPr>
            <a:r>
              <a:rPr lang="ko-KR" altLang="en-US" sz="1800" smtClean="0"/>
              <a:t>문자열 포매팅</a:t>
            </a:r>
            <a:r>
              <a:rPr lang="en-US" altLang="ko-KR" sz="1800" smtClean="0"/>
              <a:t>(Formatting)</a:t>
            </a:r>
          </a:p>
          <a:p>
            <a:pPr marL="971550" lvl="2" indent="-285750">
              <a:buFont typeface="Wingdings" panose="05000000000000000000" pitchFamily="2" charset="2"/>
              <a:buChar char="Ø"/>
            </a:pPr>
            <a:r>
              <a:rPr lang="ko-KR" altLang="en-US" sz="1600" smtClean="0"/>
              <a:t>문자열을 고정된 하나의 값으로 사용하지 않고</a:t>
            </a:r>
            <a:r>
              <a:rPr lang="en-US" altLang="ko-KR" sz="1600" smtClean="0"/>
              <a:t>, </a:t>
            </a:r>
            <a:r>
              <a:rPr lang="ko-KR" altLang="en-US" sz="1600" smtClean="0"/>
              <a:t>변수를 활용해 변수의 값에 따라 문자열이 변하도록 만들 수 있음</a:t>
            </a:r>
            <a:endParaRPr lang="en-US" altLang="ko-KR" sz="1600" smtClean="0"/>
          </a:p>
          <a:p>
            <a:pPr marL="971550" lvl="2" indent="-285750">
              <a:buFont typeface="Wingdings" panose="05000000000000000000" pitchFamily="2" charset="2"/>
              <a:buChar char="Ø"/>
            </a:pPr>
            <a:r>
              <a:rPr lang="ko-KR" altLang="en-US" sz="1600" smtClean="0"/>
              <a:t>형식</a:t>
            </a:r>
            <a:r>
              <a:rPr lang="en-US" altLang="ko-KR" sz="1600" smtClean="0"/>
              <a:t>: “</a:t>
            </a:r>
            <a:r>
              <a:rPr lang="ko-KR" altLang="en-US" sz="1600" smtClean="0"/>
              <a:t>문자열 </a:t>
            </a:r>
            <a:r>
              <a:rPr lang="en-US" altLang="ko-KR" sz="1600" smtClean="0"/>
              <a:t>{ }”.format( </a:t>
            </a:r>
            <a:r>
              <a:rPr lang="ko-KR" altLang="en-US" sz="1600" smtClean="0"/>
              <a:t>변수 </a:t>
            </a:r>
            <a:r>
              <a:rPr lang="en-US" altLang="ko-KR" sz="1600" smtClean="0"/>
              <a:t>)</a:t>
            </a:r>
          </a:p>
          <a:p>
            <a:pPr marL="971550" lvl="2" indent="-285750">
              <a:buFont typeface="Wingdings" panose="05000000000000000000" pitchFamily="2" charset="2"/>
              <a:buChar char="Ø"/>
            </a:pPr>
            <a:r>
              <a:rPr lang="ko-KR" altLang="en-US" sz="1600" smtClean="0"/>
              <a:t>변수를 여러 개 사용할 경우 순서에 맞춰 차례대로 변수를 입력하면 됨</a:t>
            </a:r>
            <a:endParaRPr lang="en-US" altLang="ko-KR" sz="160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5374" y="1902567"/>
            <a:ext cx="4391025" cy="136207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2601" y="4514132"/>
            <a:ext cx="4371975" cy="1866900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lang="ja-JP" altLang="en-US" smtClean="0"/>
              <a:pPr/>
              <a:t>58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201313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96003" y="187474"/>
            <a:ext cx="2448106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3000" b="1" spc="-200" smtClean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파이썬 맛보기</a:t>
            </a:r>
            <a:endParaRPr kumimoji="0" lang="ko-KR" altLang="en-US" sz="3000" b="1" spc="-200" dirty="0">
              <a:ln>
                <a:solidFill>
                  <a:prstClr val="black">
                    <a:lumMod val="65000"/>
                    <a:lumOff val="35000"/>
                    <a:alpha val="0"/>
                  </a:prst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텍스트 개체 틀 2"/>
          <p:cNvSpPr>
            <a:spLocks noGrp="1"/>
          </p:cNvSpPr>
          <p:nvPr>
            <p:ph type="body" idx="1"/>
          </p:nvPr>
        </p:nvSpPr>
        <p:spPr>
          <a:xfrm>
            <a:off x="333472" y="926266"/>
            <a:ext cx="8504951" cy="5432004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2000" smtClean="0"/>
              <a:t>문자열</a:t>
            </a:r>
          </a:p>
          <a:p>
            <a:pPr marL="628650" lvl="1" indent="-285750">
              <a:buFont typeface="Wingdings" panose="05000000000000000000" pitchFamily="2" charset="2"/>
              <a:buChar char="v"/>
            </a:pPr>
            <a:r>
              <a:rPr lang="ko-KR" altLang="en-US" sz="1800" smtClean="0"/>
              <a:t>문자열 인덱스</a:t>
            </a:r>
            <a:r>
              <a:rPr lang="en-US" altLang="ko-KR" sz="1800" smtClean="0"/>
              <a:t>, </a:t>
            </a:r>
            <a:r>
              <a:rPr lang="ko-KR" altLang="en-US" sz="1800" smtClean="0"/>
              <a:t>슬라이싱</a:t>
            </a:r>
            <a:endParaRPr lang="en-US" altLang="ko-KR" sz="1800" smtClean="0"/>
          </a:p>
          <a:p>
            <a:pPr marL="971550" lvl="2" indent="-285750">
              <a:buFont typeface="Wingdings" panose="05000000000000000000" pitchFamily="2" charset="2"/>
              <a:buChar char="Ø"/>
            </a:pPr>
            <a:r>
              <a:rPr lang="ko-KR" altLang="en-US" sz="1600" smtClean="0"/>
              <a:t>문자열 중 일부 문자만 선택</a:t>
            </a:r>
            <a:endParaRPr lang="en-US" altLang="ko-KR" sz="1600" smtClean="0"/>
          </a:p>
          <a:p>
            <a:pPr marL="971550" lvl="2" indent="-285750">
              <a:buFont typeface="Wingdings" panose="05000000000000000000" pitchFamily="2" charset="2"/>
              <a:buChar char="Ø"/>
            </a:pPr>
            <a:r>
              <a:rPr lang="ko-KR" altLang="en-US" sz="1600" smtClean="0"/>
              <a:t>리스트에서 사용했던 인덱스 번호와 슬라이싱을 문자열에서도 동일하게 사용</a:t>
            </a:r>
            <a:endParaRPr lang="en-US" altLang="ko-KR" sz="1600" smtClean="0"/>
          </a:p>
          <a:p>
            <a:pPr marL="971550" lvl="2" indent="-285750">
              <a:buFont typeface="Wingdings" panose="05000000000000000000" pitchFamily="2" charset="2"/>
              <a:buChar char="Ø"/>
            </a:pPr>
            <a:r>
              <a:rPr lang="ko-KR" altLang="en-US" sz="1600" smtClean="0"/>
              <a:t>공백이나 문장 부호 등도 하나의 글자로 인식</a:t>
            </a:r>
            <a:endParaRPr lang="en-US" altLang="ko-KR" sz="160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212" y="2471737"/>
            <a:ext cx="4381500" cy="2828925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lang="ja-JP" altLang="en-US" smtClean="0"/>
              <a:pPr/>
              <a:t>59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077700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mage result for êµ¬ê¸ì 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8629" y="858463"/>
            <a:ext cx="8172449" cy="5446120"/>
          </a:xfrm>
          <a:prstGeom prst="rect">
            <a:avLst/>
          </a:prstGeom>
          <a:noFill/>
        </p:spPr>
      </p:pic>
      <p:sp>
        <p:nvSpPr>
          <p:cNvPr id="7" name="직사각형 6"/>
          <p:cNvSpPr/>
          <p:nvPr/>
        </p:nvSpPr>
        <p:spPr>
          <a:xfrm>
            <a:off x="396003" y="187475"/>
            <a:ext cx="3684022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3000" b="1" spc="-200" smtClean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구글신 </a:t>
            </a:r>
            <a:r>
              <a:rPr lang="en-US" altLang="ko-KR" sz="3000" b="1" spc="-200" smtClean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vs. </a:t>
            </a:r>
            <a:r>
              <a:rPr lang="ko-KR" altLang="en-US" sz="3000" b="1" spc="-200" smtClean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구글철학관</a:t>
            </a:r>
            <a:endParaRPr kumimoji="0" lang="ko-KR" altLang="en-US" sz="3000" b="1" spc="-200" dirty="0">
              <a:ln>
                <a:solidFill>
                  <a:prstClr val="black">
                    <a:lumMod val="65000"/>
                    <a:lumOff val="35000"/>
                    <a:alpha val="0"/>
                  </a:prst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lang="ja-JP" altLang="en-US" smtClean="0"/>
              <a:pPr/>
              <a:t>6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292807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96003" y="187474"/>
            <a:ext cx="2448106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3000" b="1" spc="-200" smtClean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파이썬 맛보기</a:t>
            </a:r>
            <a:endParaRPr kumimoji="0" lang="ko-KR" altLang="en-US" sz="3000" b="1" spc="-200" dirty="0">
              <a:ln>
                <a:solidFill>
                  <a:prstClr val="black">
                    <a:lumMod val="65000"/>
                    <a:lumOff val="35000"/>
                    <a:alpha val="0"/>
                  </a:prst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텍스트 개체 틀 2"/>
          <p:cNvSpPr>
            <a:spLocks noGrp="1"/>
          </p:cNvSpPr>
          <p:nvPr>
            <p:ph type="body" idx="1"/>
          </p:nvPr>
        </p:nvSpPr>
        <p:spPr>
          <a:xfrm>
            <a:off x="333472" y="926266"/>
            <a:ext cx="8504951" cy="5432004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2000" smtClean="0"/>
              <a:t>문자열</a:t>
            </a:r>
          </a:p>
          <a:p>
            <a:pPr marL="628650" lvl="1" indent="-285750">
              <a:buFont typeface="Wingdings" panose="05000000000000000000" pitchFamily="2" charset="2"/>
              <a:buChar char="v"/>
            </a:pPr>
            <a:r>
              <a:rPr lang="ko-KR" altLang="en-US" sz="1800" smtClean="0"/>
              <a:t>문자열 처리 함수</a:t>
            </a:r>
            <a:endParaRPr lang="en-US" altLang="ko-KR" sz="1800" smtClean="0"/>
          </a:p>
          <a:p>
            <a:pPr marL="971550" lvl="2" indent="-285750">
              <a:buFont typeface="Wingdings" panose="05000000000000000000" pitchFamily="2" charset="2"/>
              <a:buChar char="Ø"/>
            </a:pPr>
            <a:r>
              <a:rPr lang="ko-KR" altLang="en-US" sz="1600" smtClean="0"/>
              <a:t>문자열 시작과 끝부분의 공백을 제거하거나 글자 변경</a:t>
            </a:r>
            <a:r>
              <a:rPr lang="en-US" altLang="ko-KR" sz="1600" smtClean="0"/>
              <a:t>, </a:t>
            </a:r>
            <a:r>
              <a:rPr lang="ko-KR" altLang="en-US" sz="1600" smtClean="0"/>
              <a:t>나누기 등이 필요</a:t>
            </a:r>
            <a:endParaRPr lang="en-US" altLang="ko-KR" sz="1600" smtClean="0"/>
          </a:p>
          <a:p>
            <a:pPr marL="971550" lvl="2" indent="-285750">
              <a:buFont typeface="Wingdings" panose="05000000000000000000" pitchFamily="2" charset="2"/>
              <a:buChar char="Ø"/>
            </a:pPr>
            <a:r>
              <a:rPr lang="ko-KR" altLang="en-US" sz="1600" smtClean="0"/>
              <a:t>웹 크롤링을 통해 데이터를 수집했거나 텍스트 분석을 진행할 경우에는 데이터 분석이 용이하도록 문자열 전처리 필요</a:t>
            </a:r>
            <a:endParaRPr lang="en-US" altLang="ko-KR" sz="1600" smtClean="0"/>
          </a:p>
          <a:p>
            <a:pPr marL="971550" lvl="2" indent="-285750">
              <a:buFont typeface="Wingdings" panose="05000000000000000000" pitchFamily="2" charset="2"/>
              <a:buChar char="Ø"/>
            </a:pPr>
            <a:r>
              <a:rPr lang="ko-KR" altLang="en-US" sz="1600" smtClean="0"/>
              <a:t>문자열 처리 함수 활용</a:t>
            </a:r>
            <a:endParaRPr lang="en-US" altLang="ko-KR" sz="160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0585" y="2674009"/>
            <a:ext cx="4381500" cy="2838450"/>
          </a:xfrm>
          <a:prstGeom prst="rect">
            <a:avLst/>
          </a:prstGeom>
        </p:spPr>
      </p:pic>
      <p:sp>
        <p:nvSpPr>
          <p:cNvPr id="6" name="설명선 1 5"/>
          <p:cNvSpPr/>
          <p:nvPr/>
        </p:nvSpPr>
        <p:spPr>
          <a:xfrm>
            <a:off x="5779337" y="3308441"/>
            <a:ext cx="2280519" cy="573827"/>
          </a:xfrm>
          <a:prstGeom prst="borderCallout1">
            <a:avLst>
              <a:gd name="adj1" fmla="val 3496"/>
              <a:gd name="adj2" fmla="val 927"/>
              <a:gd name="adj3" fmla="val 64925"/>
              <a:gd name="adj4" fmla="val -143306"/>
            </a:avLst>
          </a:prstGeom>
          <a:ln w="222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smtClean="0"/>
              <a:t>t1 </a:t>
            </a:r>
            <a:r>
              <a:rPr lang="ko-KR" altLang="en-US" sz="1000" smtClean="0"/>
              <a:t>문자열의 시작과 끝부분에 있는 공백문자</a:t>
            </a:r>
            <a:r>
              <a:rPr lang="en-US" altLang="ko-KR" sz="1000" smtClean="0"/>
              <a:t>(</a:t>
            </a:r>
            <a:r>
              <a:rPr lang="ko-KR" altLang="en-US" sz="1000" smtClean="0"/>
              <a:t>띄어쓰기</a:t>
            </a:r>
            <a:r>
              <a:rPr lang="en-US" altLang="ko-KR" sz="1000" smtClean="0"/>
              <a:t>, </a:t>
            </a:r>
            <a:r>
              <a:rPr lang="ko-KR" altLang="en-US" sz="1000" smtClean="0"/>
              <a:t>줄 바꿈</a:t>
            </a:r>
            <a:r>
              <a:rPr lang="en-US" altLang="ko-KR" sz="1000" smtClean="0"/>
              <a:t>, </a:t>
            </a:r>
            <a:r>
              <a:rPr lang="ko-KR" altLang="en-US" sz="1000" smtClean="0"/>
              <a:t>들여쓰기 등</a:t>
            </a:r>
            <a:r>
              <a:rPr lang="en-US" altLang="ko-KR" sz="1000" smtClean="0"/>
              <a:t>)</a:t>
            </a:r>
            <a:r>
              <a:rPr lang="ko-KR" altLang="en-US" sz="1000" smtClean="0"/>
              <a:t>을 모두 없앤 뒤 변수 </a:t>
            </a:r>
            <a:r>
              <a:rPr lang="en-US" altLang="ko-KR" sz="1000" smtClean="0"/>
              <a:t>t2</a:t>
            </a:r>
            <a:r>
              <a:rPr lang="ko-KR" altLang="en-US" sz="1000" smtClean="0"/>
              <a:t>에 저장</a:t>
            </a:r>
            <a:endParaRPr lang="ko-KR" altLang="en-US" sz="1000"/>
          </a:p>
        </p:txBody>
      </p:sp>
      <p:sp>
        <p:nvSpPr>
          <p:cNvPr id="7" name="설명선 1 6"/>
          <p:cNvSpPr/>
          <p:nvPr/>
        </p:nvSpPr>
        <p:spPr>
          <a:xfrm>
            <a:off x="5779337" y="3974665"/>
            <a:ext cx="2280519" cy="573827"/>
          </a:xfrm>
          <a:prstGeom prst="borderCallout1">
            <a:avLst>
              <a:gd name="adj1" fmla="val 3496"/>
              <a:gd name="adj2" fmla="val 927"/>
              <a:gd name="adj3" fmla="val 3289"/>
              <a:gd name="adj4" fmla="val -110775"/>
            </a:avLst>
          </a:prstGeom>
          <a:solidFill>
            <a:srgbClr val="92D050"/>
          </a:solidFill>
          <a:ln w="222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smtClean="0">
                <a:solidFill>
                  <a:schemeClr val="tx1"/>
                </a:solidFill>
              </a:rPr>
              <a:t>t2</a:t>
            </a:r>
            <a:r>
              <a:rPr lang="ko-KR" altLang="en-US" sz="1000" smtClean="0">
                <a:solidFill>
                  <a:schemeClr val="tx1"/>
                </a:solidFill>
              </a:rPr>
              <a:t>에 있는 </a:t>
            </a:r>
            <a:r>
              <a:rPr lang="en-US" altLang="ko-KR" sz="1000" smtClean="0">
                <a:solidFill>
                  <a:schemeClr val="tx1"/>
                </a:solidFill>
              </a:rPr>
              <a:t>‘hp’</a:t>
            </a:r>
            <a:r>
              <a:rPr lang="ko-KR" altLang="en-US" sz="1000" smtClean="0">
                <a:solidFill>
                  <a:schemeClr val="tx1"/>
                </a:solidFill>
              </a:rPr>
              <a:t>라는 문자를 모두 </a:t>
            </a:r>
            <a:r>
              <a:rPr lang="en-US" altLang="ko-KR" sz="1000" smtClean="0">
                <a:solidFill>
                  <a:schemeClr val="tx1"/>
                </a:solidFill>
              </a:rPr>
              <a:t>‘ ‘</a:t>
            </a:r>
            <a:r>
              <a:rPr lang="ko-KR" altLang="en-US" sz="1000" smtClean="0">
                <a:solidFill>
                  <a:schemeClr val="tx1"/>
                </a:solidFill>
              </a:rPr>
              <a:t>로</a:t>
            </a:r>
            <a:r>
              <a:rPr lang="en-US" altLang="ko-KR" sz="1000" smtClean="0">
                <a:solidFill>
                  <a:schemeClr val="tx1"/>
                </a:solidFill>
              </a:rPr>
              <a:t> </a:t>
            </a:r>
            <a:r>
              <a:rPr lang="ko-KR" altLang="en-US" sz="1000" smtClean="0">
                <a:solidFill>
                  <a:schemeClr val="tx1"/>
                </a:solidFill>
              </a:rPr>
              <a:t>변경하여 변수 </a:t>
            </a:r>
            <a:r>
              <a:rPr lang="en-US" altLang="ko-KR" sz="1000" smtClean="0">
                <a:solidFill>
                  <a:schemeClr val="tx1"/>
                </a:solidFill>
              </a:rPr>
              <a:t>t3</a:t>
            </a:r>
            <a:r>
              <a:rPr lang="ko-KR" altLang="en-US" sz="1000" smtClean="0">
                <a:solidFill>
                  <a:schemeClr val="tx1"/>
                </a:solidFill>
              </a:rPr>
              <a:t>에 저장</a:t>
            </a:r>
            <a:r>
              <a:rPr lang="en-US" altLang="ko-KR" sz="1000" smtClean="0">
                <a:solidFill>
                  <a:schemeClr val="tx1"/>
                </a:solidFill>
              </a:rPr>
              <a:t>. ‘’</a:t>
            </a:r>
            <a:r>
              <a:rPr lang="ko-KR" altLang="en-US" sz="1000" smtClean="0">
                <a:solidFill>
                  <a:schemeClr val="tx1"/>
                </a:solidFill>
              </a:rPr>
              <a:t>를 사용하게 되면 </a:t>
            </a:r>
            <a:r>
              <a:rPr lang="en-US" altLang="ko-KR" sz="1000" smtClean="0">
                <a:solidFill>
                  <a:schemeClr val="tx1"/>
                </a:solidFill>
              </a:rPr>
              <a:t>‘hp’</a:t>
            </a:r>
            <a:r>
              <a:rPr lang="ko-KR" altLang="en-US" sz="1000" smtClean="0">
                <a:solidFill>
                  <a:schemeClr val="tx1"/>
                </a:solidFill>
              </a:rPr>
              <a:t>를 제거하라는 의미와 동일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8" name="설명선 1 7"/>
          <p:cNvSpPr/>
          <p:nvPr/>
        </p:nvSpPr>
        <p:spPr>
          <a:xfrm>
            <a:off x="5779336" y="4640889"/>
            <a:ext cx="2280519" cy="573827"/>
          </a:xfrm>
          <a:prstGeom prst="borderCallout1">
            <a:avLst>
              <a:gd name="adj1" fmla="val 3496"/>
              <a:gd name="adj2" fmla="val 927"/>
              <a:gd name="adj3" fmla="val -52333"/>
              <a:gd name="adj4" fmla="val -134228"/>
            </a:avLst>
          </a:prstGeom>
          <a:solidFill>
            <a:srgbClr val="FFC000"/>
          </a:solidFill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smtClean="0">
                <a:solidFill>
                  <a:schemeClr val="tx1"/>
                </a:solidFill>
              </a:rPr>
              <a:t>‘-’ </a:t>
            </a:r>
            <a:r>
              <a:rPr lang="ko-KR" altLang="en-US" sz="1000" smtClean="0">
                <a:solidFill>
                  <a:schemeClr val="tx1"/>
                </a:solidFill>
              </a:rPr>
              <a:t>기준으로 문자열을 분할</a:t>
            </a:r>
            <a:r>
              <a:rPr lang="en-US" altLang="ko-KR" sz="1000" smtClean="0">
                <a:solidFill>
                  <a:schemeClr val="tx1"/>
                </a:solidFill>
              </a:rPr>
              <a:t>. </a:t>
            </a:r>
            <a:r>
              <a:rPr lang="ko-KR" altLang="en-US" sz="1000" smtClean="0">
                <a:solidFill>
                  <a:schemeClr val="tx1"/>
                </a:solidFill>
              </a:rPr>
              <a:t>분할된 문자열은 리스트로 생성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lang="ja-JP" altLang="en-US" smtClean="0"/>
              <a:pPr/>
              <a:t>60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853417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96003" y="187474"/>
            <a:ext cx="2448106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3000" b="1" spc="-200" smtClean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파이썬 맛보기</a:t>
            </a:r>
            <a:endParaRPr kumimoji="0" lang="ko-KR" altLang="en-US" sz="3000" b="1" spc="-200" dirty="0">
              <a:ln>
                <a:solidFill>
                  <a:prstClr val="black">
                    <a:lumMod val="65000"/>
                    <a:lumOff val="35000"/>
                    <a:alpha val="0"/>
                  </a:prst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텍스트 개체 틀 2"/>
          <p:cNvSpPr>
            <a:spLocks noGrp="1"/>
          </p:cNvSpPr>
          <p:nvPr>
            <p:ph type="body" idx="1"/>
          </p:nvPr>
        </p:nvSpPr>
        <p:spPr>
          <a:xfrm>
            <a:off x="333472" y="926266"/>
            <a:ext cx="8504951" cy="5432004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2000" smtClean="0"/>
              <a:t>조건문</a:t>
            </a:r>
          </a:p>
          <a:p>
            <a:pPr marL="628650" lvl="1" indent="-285750">
              <a:buFont typeface="Wingdings" panose="05000000000000000000" pitchFamily="2" charset="2"/>
              <a:buChar char="v"/>
            </a:pPr>
            <a:r>
              <a:rPr lang="ko-KR" altLang="en-US" sz="1800" smtClean="0"/>
              <a:t>특정한 조건을 만족할 경우에만 명령문이 수행되도록 조건문을 사용</a:t>
            </a:r>
            <a:endParaRPr lang="en-US" altLang="ko-KR" sz="1800" smtClean="0"/>
          </a:p>
          <a:p>
            <a:pPr marL="628650" lvl="1" indent="-285750">
              <a:buFont typeface="Wingdings" panose="05000000000000000000" pitchFamily="2" charset="2"/>
              <a:buChar char="v"/>
            </a:pPr>
            <a:r>
              <a:rPr lang="ko-KR" altLang="en-US" sz="1800" smtClean="0"/>
              <a:t>형식</a:t>
            </a:r>
            <a:endParaRPr lang="en-US" altLang="ko-KR" sz="1800" smtClean="0"/>
          </a:p>
        </p:txBody>
      </p:sp>
      <p:sp>
        <p:nvSpPr>
          <p:cNvPr id="2" name="TextBox 1"/>
          <p:cNvSpPr txBox="1"/>
          <p:nvPr/>
        </p:nvSpPr>
        <p:spPr>
          <a:xfrm>
            <a:off x="1541521" y="1906438"/>
            <a:ext cx="3927627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200" smtClean="0"/>
              <a:t>if </a:t>
            </a:r>
            <a:r>
              <a:rPr lang="ko-KR" altLang="en-US" sz="1200" smtClean="0"/>
              <a:t>조건</a:t>
            </a:r>
            <a:r>
              <a:rPr lang="en-US" altLang="ko-KR" sz="1200" smtClean="0"/>
              <a:t>1:</a:t>
            </a:r>
          </a:p>
          <a:p>
            <a:r>
              <a:rPr lang="en-US" altLang="ko-KR" sz="1200"/>
              <a:t> </a:t>
            </a:r>
            <a:r>
              <a:rPr lang="en-US" altLang="ko-KR" sz="1200" smtClean="0"/>
              <a:t>      </a:t>
            </a:r>
            <a:r>
              <a:rPr lang="ko-KR" altLang="en-US" sz="1200" smtClean="0"/>
              <a:t>조건</a:t>
            </a:r>
            <a:r>
              <a:rPr lang="en-US" altLang="ko-KR" sz="1200" smtClean="0"/>
              <a:t>1 </a:t>
            </a:r>
            <a:r>
              <a:rPr lang="ko-KR" altLang="en-US" sz="1200" smtClean="0"/>
              <a:t>만족 시 실행할 명령문</a:t>
            </a:r>
            <a:r>
              <a:rPr lang="en-US" altLang="ko-KR" sz="1200" smtClean="0"/>
              <a:t>1</a:t>
            </a:r>
          </a:p>
          <a:p>
            <a:r>
              <a:rPr lang="en-US" altLang="ko-KR" sz="1200" smtClean="0"/>
              <a:t>elif </a:t>
            </a:r>
            <a:r>
              <a:rPr lang="ko-KR" altLang="en-US" sz="1200" smtClean="0"/>
              <a:t>조건</a:t>
            </a:r>
            <a:r>
              <a:rPr lang="en-US" altLang="ko-KR" sz="1200" smtClean="0"/>
              <a:t>2:</a:t>
            </a:r>
          </a:p>
          <a:p>
            <a:r>
              <a:rPr lang="en-US" altLang="ko-KR" sz="1200"/>
              <a:t> </a:t>
            </a:r>
            <a:r>
              <a:rPr lang="en-US" altLang="ko-KR" sz="1200" smtClean="0"/>
              <a:t>      </a:t>
            </a:r>
            <a:r>
              <a:rPr lang="ko-KR" altLang="en-US" sz="1200" smtClean="0"/>
              <a:t>조건</a:t>
            </a:r>
            <a:r>
              <a:rPr lang="en-US" altLang="ko-KR" sz="1200" smtClean="0"/>
              <a:t>1</a:t>
            </a:r>
            <a:r>
              <a:rPr lang="ko-KR" altLang="en-US" sz="1200" smtClean="0"/>
              <a:t>은 불만족하지만 조건</a:t>
            </a:r>
            <a:r>
              <a:rPr lang="en-US" altLang="ko-KR" sz="1200" smtClean="0"/>
              <a:t>2 </a:t>
            </a:r>
            <a:r>
              <a:rPr lang="ko-KR" altLang="en-US" sz="1200" smtClean="0"/>
              <a:t>만족 시 실행할 명령문</a:t>
            </a:r>
            <a:r>
              <a:rPr lang="en-US" altLang="ko-KR" sz="1200" smtClean="0"/>
              <a:t>2</a:t>
            </a:r>
          </a:p>
          <a:p>
            <a:r>
              <a:rPr lang="en-US" altLang="ko-KR" sz="1200" smtClean="0"/>
              <a:t>else:</a:t>
            </a:r>
          </a:p>
          <a:p>
            <a:r>
              <a:rPr lang="en-US" altLang="ko-KR" sz="1200"/>
              <a:t> </a:t>
            </a:r>
            <a:r>
              <a:rPr lang="en-US" altLang="ko-KR" sz="1200" smtClean="0"/>
              <a:t>      </a:t>
            </a:r>
            <a:r>
              <a:rPr lang="ko-KR" altLang="en-US" sz="1200" smtClean="0"/>
              <a:t>모두 불만족 시 실행할 명령문</a:t>
            </a:r>
            <a:r>
              <a:rPr lang="en-US" altLang="ko-KR" sz="1200" smtClean="0"/>
              <a:t>3</a:t>
            </a:r>
            <a:endParaRPr lang="ko-KR" altLang="en-US" sz="1200"/>
          </a:p>
        </p:txBody>
      </p:sp>
      <p:cxnSp>
        <p:nvCxnSpPr>
          <p:cNvPr id="10" name="직선 화살표 연결선 9"/>
          <p:cNvCxnSpPr/>
          <p:nvPr/>
        </p:nvCxnSpPr>
        <p:spPr>
          <a:xfrm>
            <a:off x="1587268" y="2216993"/>
            <a:ext cx="319178" cy="0"/>
          </a:xfrm>
          <a:prstGeom prst="straightConnector1">
            <a:avLst/>
          </a:prstGeom>
          <a:ln w="254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/>
          <p:nvPr/>
        </p:nvCxnSpPr>
        <p:spPr>
          <a:xfrm>
            <a:off x="1584396" y="2567795"/>
            <a:ext cx="319178" cy="0"/>
          </a:xfrm>
          <a:prstGeom prst="straightConnector1">
            <a:avLst/>
          </a:prstGeom>
          <a:ln w="254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/>
          <p:nvPr/>
        </p:nvCxnSpPr>
        <p:spPr>
          <a:xfrm>
            <a:off x="1584395" y="2938742"/>
            <a:ext cx="319178" cy="0"/>
          </a:xfrm>
          <a:prstGeom prst="straightConnector1">
            <a:avLst/>
          </a:prstGeom>
          <a:ln w="254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 flipV="1">
            <a:off x="189781" y="2567795"/>
            <a:ext cx="1430275" cy="632605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설명선 1 13"/>
          <p:cNvSpPr/>
          <p:nvPr/>
        </p:nvSpPr>
        <p:spPr>
          <a:xfrm>
            <a:off x="154914" y="3186648"/>
            <a:ext cx="1259819" cy="573827"/>
          </a:xfrm>
          <a:prstGeom prst="borderCallout1">
            <a:avLst>
              <a:gd name="adj1" fmla="val 3496"/>
              <a:gd name="adj2" fmla="val 927"/>
              <a:gd name="adj3" fmla="val -167568"/>
              <a:gd name="adj4" fmla="val 116521"/>
            </a:avLst>
          </a:prstGeom>
          <a:solidFill>
            <a:srgbClr val="FFC000"/>
          </a:solidFill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smtClean="0">
                <a:solidFill>
                  <a:schemeClr val="tx1"/>
                </a:solidFill>
              </a:rPr>
              <a:t>들여쓰기가 어이지는 범위까지만 실행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15" name="직선 연결선 14"/>
          <p:cNvCxnSpPr/>
          <p:nvPr/>
        </p:nvCxnSpPr>
        <p:spPr>
          <a:xfrm flipV="1">
            <a:off x="189781" y="2938743"/>
            <a:ext cx="1403510" cy="241032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그림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1521" y="3138677"/>
            <a:ext cx="4391025" cy="1866900"/>
          </a:xfrm>
          <a:prstGeom prst="rect">
            <a:avLst/>
          </a:prstGeom>
        </p:spPr>
      </p:pic>
      <p:sp>
        <p:nvSpPr>
          <p:cNvPr id="19" name="설명선 1 18"/>
          <p:cNvSpPr/>
          <p:nvPr/>
        </p:nvSpPr>
        <p:spPr>
          <a:xfrm>
            <a:off x="5969119" y="3476456"/>
            <a:ext cx="2280519" cy="724998"/>
          </a:xfrm>
          <a:prstGeom prst="borderCallout1">
            <a:avLst>
              <a:gd name="adj1" fmla="val 3496"/>
              <a:gd name="adj2" fmla="val 927"/>
              <a:gd name="adj3" fmla="val 69684"/>
              <a:gd name="adj4" fmla="val -139523"/>
            </a:avLst>
          </a:prstGeom>
          <a:ln w="222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smtClean="0"/>
              <a:t>price</a:t>
            </a:r>
            <a:r>
              <a:rPr lang="ko-KR" altLang="en-US" sz="1000" smtClean="0"/>
              <a:t>가 </a:t>
            </a:r>
            <a:r>
              <a:rPr lang="en-US" altLang="ko-KR" sz="1000" smtClean="0"/>
              <a:t>3000</a:t>
            </a:r>
            <a:r>
              <a:rPr lang="ko-KR" altLang="en-US" sz="1000" smtClean="0"/>
              <a:t>보다 크다면 그 아래에 들여쓰기한 부분을 실행</a:t>
            </a:r>
            <a:r>
              <a:rPr lang="en-US" altLang="ko-KR" sz="1000" smtClean="0"/>
              <a:t>. price </a:t>
            </a:r>
            <a:r>
              <a:rPr lang="ko-KR" altLang="en-US" sz="1000" smtClean="0"/>
              <a:t>값인 </a:t>
            </a:r>
            <a:r>
              <a:rPr lang="en-US" altLang="ko-KR" sz="1000" smtClean="0"/>
              <a:t>5000</a:t>
            </a:r>
            <a:r>
              <a:rPr lang="ko-KR" altLang="en-US" sz="1000" smtClean="0"/>
              <a:t>은</a:t>
            </a:r>
            <a:r>
              <a:rPr lang="en-US" altLang="ko-KR" sz="1000" smtClean="0"/>
              <a:t> 3000</a:t>
            </a:r>
            <a:r>
              <a:rPr lang="ko-KR" altLang="en-US" sz="1000" smtClean="0"/>
              <a:t>보다 크므로 이 조건은 참이 되어 </a:t>
            </a:r>
            <a:r>
              <a:rPr lang="en-US" altLang="ko-KR" sz="1000" smtClean="0"/>
              <a:t>‘</a:t>
            </a:r>
            <a:r>
              <a:rPr lang="ko-KR" altLang="en-US" sz="1000" smtClean="0"/>
              <a:t>비싸다</a:t>
            </a:r>
            <a:r>
              <a:rPr lang="en-US" altLang="ko-KR" sz="1000" smtClean="0"/>
              <a:t>＇</a:t>
            </a:r>
            <a:r>
              <a:rPr lang="ko-KR" altLang="en-US" sz="1000" smtClean="0"/>
              <a:t>가 출력됨</a:t>
            </a:r>
            <a:endParaRPr lang="ko-KR" altLang="en-US" sz="1000"/>
          </a:p>
        </p:txBody>
      </p:sp>
      <p:sp>
        <p:nvSpPr>
          <p:cNvPr id="20" name="설명선 1 19"/>
          <p:cNvSpPr/>
          <p:nvPr/>
        </p:nvSpPr>
        <p:spPr>
          <a:xfrm>
            <a:off x="5969119" y="4293850"/>
            <a:ext cx="2280519" cy="573827"/>
          </a:xfrm>
          <a:prstGeom prst="borderCallout1">
            <a:avLst>
              <a:gd name="adj1" fmla="val 3496"/>
              <a:gd name="adj2" fmla="val 927"/>
              <a:gd name="adj3" fmla="val 282"/>
              <a:gd name="adj4" fmla="val -170541"/>
            </a:avLst>
          </a:prstGeom>
          <a:solidFill>
            <a:srgbClr val="92D050"/>
          </a:solidFill>
          <a:ln w="222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smtClean="0">
                <a:solidFill>
                  <a:schemeClr val="tx1"/>
                </a:solidFill>
              </a:rPr>
              <a:t>만약 </a:t>
            </a:r>
            <a:r>
              <a:rPr lang="en-US" altLang="ko-KR" sz="1000" smtClean="0">
                <a:solidFill>
                  <a:schemeClr val="tx1"/>
                </a:solidFill>
              </a:rPr>
              <a:t>1</a:t>
            </a:r>
            <a:r>
              <a:rPr lang="ko-KR" altLang="en-US" sz="1000" smtClean="0">
                <a:solidFill>
                  <a:schemeClr val="tx1"/>
                </a:solidFill>
              </a:rPr>
              <a:t>번째 줄에서 </a:t>
            </a:r>
            <a:r>
              <a:rPr lang="en-US" altLang="ko-KR" sz="1000" smtClean="0">
                <a:solidFill>
                  <a:schemeClr val="tx1"/>
                </a:solidFill>
              </a:rPr>
              <a:t>‘price = 2000’</a:t>
            </a:r>
            <a:r>
              <a:rPr lang="ko-KR" altLang="en-US" sz="1000" smtClean="0">
                <a:solidFill>
                  <a:schemeClr val="tx1"/>
                </a:solidFill>
              </a:rPr>
              <a:t>으로 입력한 경우에는 </a:t>
            </a:r>
            <a:r>
              <a:rPr lang="en-US" altLang="ko-KR" sz="1000" smtClean="0">
                <a:solidFill>
                  <a:schemeClr val="tx1"/>
                </a:solidFill>
              </a:rPr>
              <a:t>4</a:t>
            </a:r>
            <a:r>
              <a:rPr lang="ko-KR" altLang="en-US" sz="1000" smtClean="0">
                <a:solidFill>
                  <a:schemeClr val="tx1"/>
                </a:solidFill>
              </a:rPr>
              <a:t>번째 줄인 </a:t>
            </a:r>
            <a:r>
              <a:rPr lang="en-US" altLang="ko-KR" sz="1000" smtClean="0">
                <a:solidFill>
                  <a:schemeClr val="tx1"/>
                </a:solidFill>
              </a:rPr>
              <a:t>else </a:t>
            </a:r>
            <a:r>
              <a:rPr lang="ko-KR" altLang="en-US" sz="1000" smtClean="0">
                <a:solidFill>
                  <a:schemeClr val="tx1"/>
                </a:solidFill>
              </a:rPr>
              <a:t>부분으로 넘어가서 </a:t>
            </a:r>
            <a:r>
              <a:rPr lang="en-US" altLang="ko-KR" sz="1000" smtClean="0">
                <a:solidFill>
                  <a:schemeClr val="tx1"/>
                </a:solidFill>
              </a:rPr>
              <a:t>＇</a:t>
            </a:r>
            <a:r>
              <a:rPr lang="ko-KR" altLang="en-US" sz="1000" smtClean="0">
                <a:solidFill>
                  <a:schemeClr val="tx1"/>
                </a:solidFill>
              </a:rPr>
              <a:t>저렴하다</a:t>
            </a:r>
            <a:r>
              <a:rPr lang="en-US" altLang="ko-KR" sz="1000" smtClean="0">
                <a:solidFill>
                  <a:schemeClr val="tx1"/>
                </a:solidFill>
              </a:rPr>
              <a:t>’</a:t>
            </a:r>
            <a:r>
              <a:rPr lang="ko-KR" altLang="en-US" sz="1000" smtClean="0">
                <a:solidFill>
                  <a:schemeClr val="tx1"/>
                </a:solidFill>
              </a:rPr>
              <a:t>가 출력됨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lang="ja-JP" altLang="en-US" smtClean="0"/>
              <a:pPr/>
              <a:t>61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379037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96003" y="187474"/>
            <a:ext cx="2448106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3000" b="1" spc="-200" smtClean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파이썬 맛보기</a:t>
            </a:r>
            <a:endParaRPr kumimoji="0" lang="ko-KR" altLang="en-US" sz="3000" b="1" spc="-200" dirty="0">
              <a:ln>
                <a:solidFill>
                  <a:prstClr val="black">
                    <a:lumMod val="65000"/>
                    <a:lumOff val="35000"/>
                    <a:alpha val="0"/>
                  </a:prst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텍스트 개체 틀 2"/>
          <p:cNvSpPr>
            <a:spLocks noGrp="1"/>
          </p:cNvSpPr>
          <p:nvPr>
            <p:ph type="body" idx="1"/>
          </p:nvPr>
        </p:nvSpPr>
        <p:spPr>
          <a:xfrm>
            <a:off x="333472" y="926266"/>
            <a:ext cx="8504951" cy="5432004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2000" smtClean="0"/>
              <a:t>함수</a:t>
            </a:r>
          </a:p>
          <a:p>
            <a:pPr marL="628650" lvl="1" indent="-285750">
              <a:buFont typeface="Wingdings" panose="05000000000000000000" pitchFamily="2" charset="2"/>
              <a:buChar char="v"/>
            </a:pPr>
            <a:r>
              <a:rPr lang="ko-KR" altLang="en-US" sz="1800" smtClean="0"/>
              <a:t>동일한 코드를 여러 번 사용할 경우 함수로 지정해서 활용</a:t>
            </a:r>
            <a:endParaRPr lang="en-US" altLang="ko-KR" sz="1800" smtClean="0"/>
          </a:p>
          <a:p>
            <a:pPr marL="628650" lvl="1" indent="-285750">
              <a:buFont typeface="Wingdings" panose="05000000000000000000" pitchFamily="2" charset="2"/>
              <a:buChar char="v"/>
            </a:pPr>
            <a:r>
              <a:rPr lang="ko-KR" altLang="en-US" sz="1800" smtClean="0"/>
              <a:t>형식</a:t>
            </a:r>
            <a:endParaRPr lang="en-US" altLang="ko-KR" sz="1800" smtClean="0"/>
          </a:p>
        </p:txBody>
      </p:sp>
      <p:sp>
        <p:nvSpPr>
          <p:cNvPr id="2" name="TextBox 1"/>
          <p:cNvSpPr txBox="1"/>
          <p:nvPr/>
        </p:nvSpPr>
        <p:spPr>
          <a:xfrm>
            <a:off x="1541522" y="2009953"/>
            <a:ext cx="1684758" cy="46166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200" smtClean="0"/>
              <a:t>def </a:t>
            </a:r>
            <a:r>
              <a:rPr lang="ko-KR" altLang="en-US" sz="1200" smtClean="0"/>
              <a:t>함수명</a:t>
            </a:r>
            <a:r>
              <a:rPr lang="en-US" altLang="ko-KR" sz="1200" smtClean="0"/>
              <a:t>( </a:t>
            </a:r>
            <a:r>
              <a:rPr lang="ko-KR" altLang="en-US" sz="1200" smtClean="0"/>
              <a:t>매개변수 </a:t>
            </a:r>
            <a:r>
              <a:rPr lang="en-US" altLang="ko-KR" sz="1200" smtClean="0"/>
              <a:t>):</a:t>
            </a:r>
          </a:p>
          <a:p>
            <a:r>
              <a:rPr lang="en-US" altLang="ko-KR" sz="1200"/>
              <a:t> </a:t>
            </a:r>
            <a:r>
              <a:rPr lang="en-US" altLang="ko-KR" sz="1200" smtClean="0"/>
              <a:t>      </a:t>
            </a:r>
            <a:r>
              <a:rPr lang="ko-KR" altLang="en-US" sz="1200" smtClean="0"/>
              <a:t>실행부분</a:t>
            </a:r>
            <a:endParaRPr lang="ko-KR" altLang="en-US" sz="1200"/>
          </a:p>
        </p:txBody>
      </p:sp>
      <p:cxnSp>
        <p:nvCxnSpPr>
          <p:cNvPr id="10" name="직선 화살표 연결선 9"/>
          <p:cNvCxnSpPr/>
          <p:nvPr/>
        </p:nvCxnSpPr>
        <p:spPr>
          <a:xfrm>
            <a:off x="1587268" y="2320508"/>
            <a:ext cx="319178" cy="0"/>
          </a:xfrm>
          <a:prstGeom prst="straightConnector1">
            <a:avLst/>
          </a:prstGeom>
          <a:ln w="254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설명선 1 13"/>
          <p:cNvSpPr/>
          <p:nvPr/>
        </p:nvSpPr>
        <p:spPr>
          <a:xfrm>
            <a:off x="154914" y="2600053"/>
            <a:ext cx="1386607" cy="573827"/>
          </a:xfrm>
          <a:prstGeom prst="borderCallout1">
            <a:avLst>
              <a:gd name="adj1" fmla="val 3496"/>
              <a:gd name="adj2" fmla="val 927"/>
              <a:gd name="adj3" fmla="val -47303"/>
              <a:gd name="adj4" fmla="val 103828"/>
            </a:avLst>
          </a:prstGeom>
          <a:solidFill>
            <a:srgbClr val="FFC000"/>
          </a:solidFill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smtClean="0">
                <a:solidFill>
                  <a:schemeClr val="tx1"/>
                </a:solidFill>
              </a:rPr>
              <a:t>콜론</a:t>
            </a:r>
            <a:r>
              <a:rPr lang="en-US" altLang="ko-KR" sz="1000" smtClean="0">
                <a:solidFill>
                  <a:schemeClr val="tx1"/>
                </a:solidFill>
              </a:rPr>
              <a:t>(:) </a:t>
            </a:r>
            <a:r>
              <a:rPr lang="ko-KR" altLang="en-US" sz="1000" smtClean="0">
                <a:solidFill>
                  <a:schemeClr val="tx1"/>
                </a:solidFill>
              </a:rPr>
              <a:t>아래에 들여쓰기를 사용해 함수가 실행할 내용 입력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16" name="설명선 1 15"/>
          <p:cNvSpPr/>
          <p:nvPr/>
        </p:nvSpPr>
        <p:spPr>
          <a:xfrm>
            <a:off x="4028536" y="2113470"/>
            <a:ext cx="2648309" cy="284672"/>
          </a:xfrm>
          <a:prstGeom prst="borderCallout1">
            <a:avLst>
              <a:gd name="adj1" fmla="val 3496"/>
              <a:gd name="adj2" fmla="val 927"/>
              <a:gd name="adj3" fmla="val 2195"/>
              <a:gd name="adj4" fmla="val -34057"/>
            </a:avLst>
          </a:prstGeom>
          <a:solidFill>
            <a:srgbClr val="FFC000"/>
          </a:solidFill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smtClean="0">
                <a:solidFill>
                  <a:schemeClr val="tx1"/>
                </a:solidFill>
              </a:rPr>
              <a:t>함수명과 함수 내에서 사용할 매개변수 정의</a:t>
            </a:r>
            <a:endParaRPr lang="ko-KR" altLang="en-US" sz="1000">
              <a:solidFill>
                <a:schemeClr val="tx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7268" y="2490538"/>
            <a:ext cx="4381500" cy="2181225"/>
          </a:xfrm>
          <a:prstGeom prst="rect">
            <a:avLst/>
          </a:prstGeom>
        </p:spPr>
      </p:pic>
      <p:sp>
        <p:nvSpPr>
          <p:cNvPr id="17" name="설명선 1 16"/>
          <p:cNvSpPr/>
          <p:nvPr/>
        </p:nvSpPr>
        <p:spPr>
          <a:xfrm>
            <a:off x="5969119" y="3157279"/>
            <a:ext cx="2869304" cy="431307"/>
          </a:xfrm>
          <a:prstGeom prst="borderCallout1">
            <a:avLst>
              <a:gd name="adj1" fmla="val 3496"/>
              <a:gd name="adj2" fmla="val 927"/>
              <a:gd name="adj3" fmla="val 1863"/>
              <a:gd name="adj4" fmla="val -103609"/>
            </a:avLst>
          </a:prstGeom>
          <a:ln w="222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smtClean="0"/>
              <a:t>이름을 입력할 경우 인사말과 자기 소개 출력하는 함수</a:t>
            </a:r>
            <a:endParaRPr lang="ko-KR" altLang="en-US" sz="1000"/>
          </a:p>
        </p:txBody>
      </p:sp>
      <p:sp>
        <p:nvSpPr>
          <p:cNvPr id="21" name="설명선 1 20"/>
          <p:cNvSpPr/>
          <p:nvPr/>
        </p:nvSpPr>
        <p:spPr>
          <a:xfrm>
            <a:off x="5969119" y="3802148"/>
            <a:ext cx="2869304" cy="286771"/>
          </a:xfrm>
          <a:prstGeom prst="borderCallout1">
            <a:avLst>
              <a:gd name="adj1" fmla="val 3496"/>
              <a:gd name="adj2" fmla="val 927"/>
              <a:gd name="adj3" fmla="val 1785"/>
              <a:gd name="adj4" fmla="val -101651"/>
            </a:avLst>
          </a:prstGeom>
          <a:solidFill>
            <a:srgbClr val="92D050"/>
          </a:solidFill>
          <a:ln w="222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smtClean="0">
                <a:solidFill>
                  <a:schemeClr val="tx1"/>
                </a:solidFill>
              </a:rPr>
              <a:t>‘</a:t>
            </a:r>
            <a:r>
              <a:rPr lang="ko-KR" altLang="en-US" sz="1000" smtClean="0">
                <a:solidFill>
                  <a:schemeClr val="tx1"/>
                </a:solidFill>
              </a:rPr>
              <a:t>홍길동</a:t>
            </a:r>
            <a:r>
              <a:rPr lang="en-US" altLang="ko-KR" sz="1000" smtClean="0">
                <a:solidFill>
                  <a:schemeClr val="tx1"/>
                </a:solidFill>
              </a:rPr>
              <a:t>’</a:t>
            </a:r>
            <a:r>
              <a:rPr lang="ko-KR" altLang="en-US" sz="1000" smtClean="0">
                <a:solidFill>
                  <a:schemeClr val="tx1"/>
                </a:solidFill>
              </a:rPr>
              <a:t>을 입력값으로 하는 </a:t>
            </a:r>
            <a:r>
              <a:rPr lang="en-US" altLang="ko-KR" sz="1000" smtClean="0">
                <a:solidFill>
                  <a:schemeClr val="tx1"/>
                </a:solidFill>
              </a:rPr>
              <a:t>say_name </a:t>
            </a:r>
            <a:r>
              <a:rPr lang="ko-KR" altLang="en-US" sz="1000" smtClean="0">
                <a:solidFill>
                  <a:schemeClr val="tx1"/>
                </a:solidFill>
              </a:rPr>
              <a:t>함수 호출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lang="ja-JP" altLang="en-US" smtClean="0"/>
              <a:pPr/>
              <a:t>62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667743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96003" y="187474"/>
            <a:ext cx="2448106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3000" b="1" spc="-200" smtClean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파이썬 맛보기</a:t>
            </a:r>
            <a:endParaRPr kumimoji="0" lang="ko-KR" altLang="en-US" sz="3000" b="1" spc="-200" dirty="0">
              <a:ln>
                <a:solidFill>
                  <a:prstClr val="black">
                    <a:lumMod val="65000"/>
                    <a:lumOff val="35000"/>
                    <a:alpha val="0"/>
                  </a:prst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텍스트 개체 틀 2"/>
          <p:cNvSpPr>
            <a:spLocks noGrp="1"/>
          </p:cNvSpPr>
          <p:nvPr>
            <p:ph type="body" idx="1"/>
          </p:nvPr>
        </p:nvSpPr>
        <p:spPr>
          <a:xfrm>
            <a:off x="333472" y="926266"/>
            <a:ext cx="8504951" cy="5432004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2000" smtClean="0"/>
              <a:t>함수</a:t>
            </a:r>
          </a:p>
          <a:p>
            <a:pPr marL="628650" lvl="1" indent="-285750">
              <a:buFont typeface="Wingdings" panose="05000000000000000000" pitchFamily="2" charset="2"/>
              <a:buChar char="v"/>
            </a:pPr>
            <a:r>
              <a:rPr lang="ko-KR" altLang="en-US" sz="1800" smtClean="0"/>
              <a:t>함수는 코드를 실행하고</a:t>
            </a:r>
            <a:r>
              <a:rPr lang="en-US" altLang="ko-KR" sz="1800" smtClean="0"/>
              <a:t>, </a:t>
            </a:r>
            <a:r>
              <a:rPr lang="ko-KR" altLang="en-US" sz="1800" smtClean="0"/>
              <a:t>특정 결과를 함수를 호출한 곳으로 돌려줄 수도 있음</a:t>
            </a:r>
            <a:endParaRPr lang="en-US" altLang="ko-KR" sz="1800" smtClean="0"/>
          </a:p>
          <a:p>
            <a:pPr marL="628650" lvl="1" indent="-285750">
              <a:buFont typeface="Wingdings" panose="05000000000000000000" pitchFamily="2" charset="2"/>
              <a:buChar char="v"/>
            </a:pPr>
            <a:r>
              <a:rPr lang="ko-KR" altLang="en-US" sz="1800" smtClean="0"/>
              <a:t>어떤 결과를 돌려받을지 정의하려면 함수를 작성할 때 </a:t>
            </a:r>
            <a:r>
              <a:rPr lang="en-US" altLang="ko-KR" sz="1800" smtClean="0"/>
              <a:t>return</a:t>
            </a:r>
            <a:r>
              <a:rPr lang="ko-KR" altLang="en-US" sz="1800" smtClean="0"/>
              <a:t>문으로 지정</a:t>
            </a:r>
            <a:endParaRPr lang="en-US" altLang="ko-KR" sz="1800" smtClean="0"/>
          </a:p>
          <a:p>
            <a:pPr marL="628650" lvl="1" indent="-285750">
              <a:buFont typeface="Wingdings" panose="05000000000000000000" pitchFamily="2" charset="2"/>
              <a:buChar char="v"/>
            </a:pPr>
            <a:r>
              <a:rPr lang="ko-KR" altLang="en-US" sz="1800" smtClean="0"/>
              <a:t>형식</a:t>
            </a:r>
            <a:endParaRPr lang="en-US" altLang="ko-KR" sz="1800" smtClean="0"/>
          </a:p>
        </p:txBody>
      </p:sp>
      <p:sp>
        <p:nvSpPr>
          <p:cNvPr id="2" name="TextBox 1"/>
          <p:cNvSpPr txBox="1"/>
          <p:nvPr/>
        </p:nvSpPr>
        <p:spPr>
          <a:xfrm>
            <a:off x="1101575" y="2251489"/>
            <a:ext cx="1684758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200" smtClean="0"/>
              <a:t>def </a:t>
            </a:r>
            <a:r>
              <a:rPr lang="ko-KR" altLang="en-US" sz="1200" smtClean="0"/>
              <a:t>함수명</a:t>
            </a:r>
            <a:r>
              <a:rPr lang="en-US" altLang="ko-KR" sz="1200" smtClean="0"/>
              <a:t>( </a:t>
            </a:r>
            <a:r>
              <a:rPr lang="ko-KR" altLang="en-US" sz="1200" smtClean="0"/>
              <a:t>매개변수 </a:t>
            </a:r>
            <a:r>
              <a:rPr lang="en-US" altLang="ko-KR" sz="1200" smtClean="0"/>
              <a:t>):</a:t>
            </a:r>
          </a:p>
          <a:p>
            <a:r>
              <a:rPr lang="en-US" altLang="ko-KR" sz="1200"/>
              <a:t> </a:t>
            </a:r>
            <a:r>
              <a:rPr lang="en-US" altLang="ko-KR" sz="1200" smtClean="0"/>
              <a:t>      </a:t>
            </a:r>
            <a:r>
              <a:rPr lang="ko-KR" altLang="en-US" sz="1200" smtClean="0"/>
              <a:t>실행부분</a:t>
            </a:r>
            <a:endParaRPr lang="en-US" altLang="ko-KR" sz="1200" smtClean="0"/>
          </a:p>
          <a:p>
            <a:r>
              <a:rPr lang="en-US" altLang="ko-KR" sz="1200"/>
              <a:t> </a:t>
            </a:r>
            <a:r>
              <a:rPr lang="en-US" altLang="ko-KR" sz="1200" smtClean="0"/>
              <a:t>      return </a:t>
            </a:r>
            <a:r>
              <a:rPr lang="ko-KR" altLang="en-US" sz="1200" smtClean="0"/>
              <a:t>결과</a:t>
            </a:r>
            <a:endParaRPr lang="ko-KR" altLang="en-US" sz="120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1575" y="3008873"/>
            <a:ext cx="4391025" cy="2190750"/>
          </a:xfrm>
          <a:prstGeom prst="rect">
            <a:avLst/>
          </a:prstGeom>
        </p:spPr>
      </p:pic>
      <p:sp>
        <p:nvSpPr>
          <p:cNvPr id="12" name="설명선 1 11"/>
          <p:cNvSpPr/>
          <p:nvPr/>
        </p:nvSpPr>
        <p:spPr>
          <a:xfrm>
            <a:off x="5969118" y="3683485"/>
            <a:ext cx="2976473" cy="431307"/>
          </a:xfrm>
          <a:prstGeom prst="borderCallout1">
            <a:avLst>
              <a:gd name="adj1" fmla="val 3496"/>
              <a:gd name="adj2" fmla="val 927"/>
              <a:gd name="adj3" fmla="val 3863"/>
              <a:gd name="adj4" fmla="val -122157"/>
            </a:avLst>
          </a:prstGeom>
          <a:ln w="222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smtClean="0"/>
              <a:t>두 수 </a:t>
            </a:r>
            <a:r>
              <a:rPr lang="en-US" altLang="ko-KR" sz="1000" smtClean="0"/>
              <a:t>a, b</a:t>
            </a:r>
            <a:r>
              <a:rPr lang="ko-KR" altLang="en-US" sz="1000" smtClean="0"/>
              <a:t>를 입력할 경우 </a:t>
            </a:r>
            <a:r>
              <a:rPr lang="en-US" altLang="ko-KR" sz="1000" smtClean="0"/>
              <a:t>a</a:t>
            </a:r>
            <a:r>
              <a:rPr lang="ko-KR" altLang="en-US" sz="1000" smtClean="0"/>
              <a:t>의 </a:t>
            </a:r>
            <a:r>
              <a:rPr lang="en-US" altLang="ko-KR" sz="1000" smtClean="0"/>
              <a:t>b</a:t>
            </a:r>
            <a:r>
              <a:rPr lang="ko-KR" altLang="en-US" sz="1000" smtClean="0"/>
              <a:t>승을 계산해서 함수를 호출한 곳으로 결과를 반환</a:t>
            </a:r>
            <a:endParaRPr lang="ko-KR" altLang="en-US" sz="1000"/>
          </a:p>
        </p:txBody>
      </p:sp>
      <p:sp>
        <p:nvSpPr>
          <p:cNvPr id="13" name="설명선 1 12"/>
          <p:cNvSpPr/>
          <p:nvPr/>
        </p:nvSpPr>
        <p:spPr>
          <a:xfrm>
            <a:off x="5969117" y="4362864"/>
            <a:ext cx="2976473" cy="286771"/>
          </a:xfrm>
          <a:prstGeom prst="borderCallout1">
            <a:avLst>
              <a:gd name="adj1" fmla="val 3496"/>
              <a:gd name="adj2" fmla="val 927"/>
              <a:gd name="adj3" fmla="val -4231"/>
              <a:gd name="adj4" fmla="val -115911"/>
            </a:avLst>
          </a:prstGeom>
          <a:solidFill>
            <a:srgbClr val="92D050"/>
          </a:solidFill>
          <a:ln w="222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smtClean="0">
                <a:solidFill>
                  <a:schemeClr val="tx1"/>
                </a:solidFill>
              </a:rPr>
              <a:t>calcul(a,b) </a:t>
            </a:r>
            <a:r>
              <a:rPr lang="ko-KR" altLang="en-US" sz="1000" smtClean="0">
                <a:solidFill>
                  <a:schemeClr val="tx1"/>
                </a:solidFill>
              </a:rPr>
              <a:t>함수의 결과를 </a:t>
            </a:r>
            <a:r>
              <a:rPr lang="en-US" altLang="ko-KR" sz="1000" smtClean="0">
                <a:solidFill>
                  <a:schemeClr val="tx1"/>
                </a:solidFill>
              </a:rPr>
              <a:t>test</a:t>
            </a:r>
            <a:r>
              <a:rPr lang="ko-KR" altLang="en-US" sz="1000" smtClean="0">
                <a:solidFill>
                  <a:schemeClr val="tx1"/>
                </a:solidFill>
              </a:rPr>
              <a:t>변수에 저장하고 출력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7" name="직선 화살표 연결선 6"/>
          <p:cNvCxnSpPr/>
          <p:nvPr/>
        </p:nvCxnSpPr>
        <p:spPr>
          <a:xfrm flipH="1">
            <a:off x="1854679" y="4114792"/>
            <a:ext cx="353683" cy="181163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lang="ja-JP" altLang="en-US" smtClean="0"/>
              <a:pPr/>
              <a:t>63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258673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57329" y="2684998"/>
            <a:ext cx="6128143" cy="572599"/>
          </a:xfrm>
        </p:spPr>
        <p:txBody>
          <a:bodyPr/>
          <a:lstStyle/>
          <a:p>
            <a:r>
              <a:rPr lang="ko-KR" altLang="en-US" smtClean="0"/>
              <a:t>데이터 분석 기초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808143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96003" y="187474"/>
            <a:ext cx="2163093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3000" b="1" spc="-200" smtClean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pandas </a:t>
            </a:r>
            <a:r>
              <a:rPr lang="ko-KR" altLang="en-US" sz="3000" b="1" spc="-200" smtClean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기초</a:t>
            </a:r>
            <a:endParaRPr kumimoji="0" lang="ko-KR" altLang="en-US" sz="3000" b="1" spc="-200" dirty="0">
              <a:ln>
                <a:solidFill>
                  <a:prstClr val="black">
                    <a:lumMod val="65000"/>
                    <a:lumOff val="35000"/>
                    <a:alpha val="0"/>
                  </a:prst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텍스트 개체 틀 2"/>
          <p:cNvSpPr>
            <a:spLocks noGrp="1"/>
          </p:cNvSpPr>
          <p:nvPr>
            <p:ph type="body" idx="1"/>
          </p:nvPr>
        </p:nvSpPr>
        <p:spPr>
          <a:xfrm>
            <a:off x="333472" y="926266"/>
            <a:ext cx="8504951" cy="5432004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ko-KR" sz="2000" smtClean="0"/>
              <a:t>pandas</a:t>
            </a:r>
            <a:r>
              <a:rPr lang="ko-KR" altLang="en-US" sz="2000" smtClean="0"/>
              <a:t>란</a:t>
            </a:r>
            <a:r>
              <a:rPr lang="en-US" altLang="ko-KR" sz="2000" smtClean="0"/>
              <a:t>?</a:t>
            </a:r>
            <a:endParaRPr lang="ko-KR" altLang="en-US" sz="2000" smtClean="0"/>
          </a:p>
          <a:p>
            <a:pPr marL="628650" lvl="1" indent="-285750">
              <a:buFont typeface="Wingdings" panose="05000000000000000000" pitchFamily="2" charset="2"/>
              <a:buChar char="v"/>
            </a:pPr>
            <a:r>
              <a:rPr lang="ko-KR" altLang="en-US" sz="1800" smtClean="0"/>
              <a:t>엑셀</a:t>
            </a:r>
            <a:r>
              <a:rPr lang="en-US" altLang="ko-KR" sz="1800" smtClean="0"/>
              <a:t>(Excel)</a:t>
            </a:r>
            <a:r>
              <a:rPr lang="ko-KR" altLang="en-US" sz="1800" smtClean="0"/>
              <a:t>의 스프레드시트</a:t>
            </a:r>
            <a:r>
              <a:rPr lang="en-US" altLang="ko-KR" sz="1800" smtClean="0"/>
              <a:t>(spreadsheet) </a:t>
            </a:r>
            <a:r>
              <a:rPr lang="ko-KR" altLang="en-US" sz="1800" smtClean="0"/>
              <a:t>같이</a:t>
            </a:r>
            <a:r>
              <a:rPr lang="en-US" altLang="ko-KR" sz="1800" smtClean="0"/>
              <a:t> </a:t>
            </a:r>
            <a:r>
              <a:rPr lang="ko-KR" altLang="en-US" sz="1800" smtClean="0"/>
              <a:t>행</a:t>
            </a:r>
            <a:r>
              <a:rPr lang="en-US" altLang="ko-KR" sz="1800" smtClean="0"/>
              <a:t>(row)</a:t>
            </a:r>
            <a:r>
              <a:rPr lang="ko-KR" altLang="en-US" sz="1800" smtClean="0"/>
              <a:t>과 컬럼</a:t>
            </a:r>
            <a:r>
              <a:rPr lang="en-US" altLang="ko-KR" sz="1800" smtClean="0"/>
              <a:t>(column)</a:t>
            </a:r>
            <a:r>
              <a:rPr lang="ko-KR" altLang="en-US" sz="1800" smtClean="0"/>
              <a:t>으로 구성된 테이블 형태의 데이터를 쉽게 다룰 수 있는 파이썬 라이브러리</a:t>
            </a:r>
            <a:endParaRPr lang="en-US" altLang="ko-KR" sz="1800" smtClean="0"/>
          </a:p>
          <a:p>
            <a:pPr marL="628650" lvl="1" indent="-285750">
              <a:buFont typeface="Wingdings" panose="05000000000000000000" pitchFamily="2" charset="2"/>
              <a:buChar char="v"/>
            </a:pPr>
            <a:r>
              <a:rPr lang="en-US" altLang="ko-KR" sz="1800" smtClean="0"/>
              <a:t>import pandas</a:t>
            </a:r>
          </a:p>
          <a:p>
            <a:pPr marL="971550" lvl="2" indent="-285750">
              <a:buFont typeface="Wingdings" panose="05000000000000000000" pitchFamily="2" charset="2"/>
              <a:buChar char="Ø"/>
            </a:pPr>
            <a:r>
              <a:rPr lang="ko-KR" altLang="en-US" sz="1600" smtClean="0"/>
              <a:t>파이썬 라이브러리를 사용하기 위해서는 </a:t>
            </a:r>
            <a:r>
              <a:rPr lang="en-US" altLang="ko-KR" sz="1600" smtClean="0"/>
              <a:t>import</a:t>
            </a:r>
            <a:r>
              <a:rPr lang="ko-KR" altLang="en-US" sz="1600" smtClean="0"/>
              <a:t>문으로 라이브러리를 불러와야 함</a:t>
            </a:r>
            <a:endParaRPr lang="en-US" altLang="ko-KR" sz="1600" smtClean="0"/>
          </a:p>
          <a:p>
            <a:pPr marL="971550" lvl="2" indent="-285750">
              <a:buFont typeface="Wingdings" panose="05000000000000000000" pitchFamily="2" charset="2"/>
              <a:buChar char="Ø"/>
            </a:pPr>
            <a:r>
              <a:rPr lang="ko-KR" altLang="en-US" sz="1600" smtClean="0"/>
              <a:t>아나콘다는 데이터 분석에 활용되는 많은 라이브러리가 파이썬과 함께 설치함으로 </a:t>
            </a:r>
            <a:r>
              <a:rPr lang="en-US" altLang="ko-KR" sz="1600" smtClean="0"/>
              <a:t>pandas </a:t>
            </a:r>
            <a:r>
              <a:rPr lang="ko-KR" altLang="en-US" sz="1600" smtClean="0"/>
              <a:t>역시 바로 사용 가능</a:t>
            </a:r>
            <a:endParaRPr lang="en-US" altLang="ko-KR" sz="160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0587" y="2942058"/>
            <a:ext cx="4381500" cy="904875"/>
          </a:xfrm>
          <a:prstGeom prst="rect">
            <a:avLst/>
          </a:prstGeom>
        </p:spPr>
      </p:pic>
      <p:sp>
        <p:nvSpPr>
          <p:cNvPr id="6" name="모서리가 둥근 사각형 설명선 5"/>
          <p:cNvSpPr/>
          <p:nvPr/>
        </p:nvSpPr>
        <p:spPr>
          <a:xfrm>
            <a:off x="3649331" y="4031728"/>
            <a:ext cx="5304885" cy="678296"/>
          </a:xfrm>
          <a:prstGeom prst="wedgeRoundRectCallout">
            <a:avLst>
              <a:gd name="adj1" fmla="val -64433"/>
              <a:gd name="adj2" fmla="val -10648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 smtClean="0">
                <a:solidFill>
                  <a:schemeClr val="bg1"/>
                </a:solidFill>
              </a:rPr>
              <a:t>pandas </a:t>
            </a:r>
            <a:r>
              <a:rPr lang="ko-KR" altLang="en-US" sz="1200" smtClean="0">
                <a:solidFill>
                  <a:schemeClr val="bg1"/>
                </a:solidFill>
              </a:rPr>
              <a:t>내부의 함수들을 파이썬에서 사용할 수 있음</a:t>
            </a:r>
            <a:endParaRPr lang="en-US" altLang="ko-KR" sz="1200" smtClean="0">
              <a:solidFill>
                <a:schemeClr val="bg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 smtClean="0">
                <a:solidFill>
                  <a:schemeClr val="bg1"/>
                </a:solidFill>
              </a:rPr>
              <a:t>pandas.</a:t>
            </a:r>
            <a:r>
              <a:rPr lang="ko-KR" altLang="en-US" sz="1200" smtClean="0">
                <a:solidFill>
                  <a:schemeClr val="bg1"/>
                </a:solidFill>
              </a:rPr>
              <a:t>함수명</a:t>
            </a:r>
            <a:r>
              <a:rPr lang="en-US" altLang="ko-KR" sz="1200" smtClean="0">
                <a:solidFill>
                  <a:schemeClr val="bg1"/>
                </a:solidFill>
              </a:rPr>
              <a:t>( )</a:t>
            </a:r>
            <a:r>
              <a:rPr lang="ko-KR" altLang="en-US" sz="1200">
                <a:solidFill>
                  <a:schemeClr val="bg1"/>
                </a:solidFill>
              </a:rPr>
              <a:t> </a:t>
            </a:r>
            <a:r>
              <a:rPr lang="ko-KR" altLang="en-US" sz="1200" smtClean="0">
                <a:solidFill>
                  <a:schemeClr val="bg1"/>
                </a:solidFill>
              </a:rPr>
              <a:t>형태로 사용</a:t>
            </a:r>
            <a:endParaRPr lang="en-US" altLang="ko-KR" sz="1200" smtClean="0">
              <a:solidFill>
                <a:schemeClr val="bg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 smtClean="0">
                <a:solidFill>
                  <a:schemeClr val="bg1"/>
                </a:solidFill>
              </a:rPr>
              <a:t>as pd</a:t>
            </a:r>
            <a:r>
              <a:rPr lang="ko-KR" altLang="en-US" sz="1200" smtClean="0">
                <a:solidFill>
                  <a:schemeClr val="bg1"/>
                </a:solidFill>
              </a:rPr>
              <a:t>를 붙여서 </a:t>
            </a:r>
            <a:r>
              <a:rPr lang="en-US" altLang="ko-KR" sz="1200" smtClean="0">
                <a:solidFill>
                  <a:schemeClr val="bg1"/>
                </a:solidFill>
              </a:rPr>
              <a:t>pd</a:t>
            </a:r>
            <a:r>
              <a:rPr lang="ko-KR" altLang="en-US" sz="1200" smtClean="0">
                <a:solidFill>
                  <a:schemeClr val="bg1"/>
                </a:solidFill>
              </a:rPr>
              <a:t>라는 별명</a:t>
            </a:r>
            <a:r>
              <a:rPr lang="en-US" altLang="ko-KR" sz="1200" smtClean="0">
                <a:solidFill>
                  <a:schemeClr val="bg1"/>
                </a:solidFill>
              </a:rPr>
              <a:t>(alias)</a:t>
            </a:r>
            <a:r>
              <a:rPr lang="ko-KR" altLang="en-US" sz="1200" smtClean="0">
                <a:solidFill>
                  <a:schemeClr val="bg1"/>
                </a:solidFill>
              </a:rPr>
              <a:t>을 지정하면 </a:t>
            </a:r>
            <a:r>
              <a:rPr lang="en-US" altLang="ko-KR" sz="1200" smtClean="0">
                <a:solidFill>
                  <a:schemeClr val="bg1"/>
                </a:solidFill>
              </a:rPr>
              <a:t>pd.</a:t>
            </a:r>
            <a:r>
              <a:rPr lang="ko-KR" altLang="en-US" sz="1200" smtClean="0">
                <a:solidFill>
                  <a:schemeClr val="bg1"/>
                </a:solidFill>
              </a:rPr>
              <a:t>함수명</a:t>
            </a:r>
            <a:r>
              <a:rPr lang="en-US" altLang="ko-KR" sz="1200" smtClean="0">
                <a:solidFill>
                  <a:schemeClr val="bg1"/>
                </a:solidFill>
              </a:rPr>
              <a:t>( )</a:t>
            </a:r>
            <a:r>
              <a:rPr lang="ko-KR" altLang="en-US" sz="1200" smtClean="0">
                <a:solidFill>
                  <a:schemeClr val="bg1"/>
                </a:solidFill>
              </a:rPr>
              <a:t>으로</a:t>
            </a:r>
            <a:r>
              <a:rPr lang="en-US" altLang="ko-KR" sz="1200" smtClean="0">
                <a:solidFill>
                  <a:schemeClr val="bg1"/>
                </a:solidFill>
              </a:rPr>
              <a:t> </a:t>
            </a:r>
            <a:r>
              <a:rPr lang="ko-KR" altLang="en-US" sz="1200" smtClean="0">
                <a:solidFill>
                  <a:schemeClr val="bg1"/>
                </a:solidFill>
              </a:rPr>
              <a:t>사용 가능</a:t>
            </a:r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lang="ja-JP" altLang="en-US" smtClean="0"/>
              <a:pPr/>
              <a:t>65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75322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96003" y="187474"/>
            <a:ext cx="2163093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3000" b="1" spc="-200" smtClean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pandas </a:t>
            </a:r>
            <a:r>
              <a:rPr lang="ko-KR" altLang="en-US" sz="3000" b="1" spc="-200" smtClean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기초</a:t>
            </a:r>
            <a:endParaRPr kumimoji="0" lang="ko-KR" altLang="en-US" sz="3000" b="1" spc="-200" dirty="0">
              <a:ln>
                <a:solidFill>
                  <a:prstClr val="black">
                    <a:lumMod val="65000"/>
                    <a:lumOff val="35000"/>
                    <a:alpha val="0"/>
                  </a:prst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텍스트 개체 틀 2"/>
          <p:cNvSpPr>
            <a:spLocks noGrp="1"/>
          </p:cNvSpPr>
          <p:nvPr>
            <p:ph type="body" idx="1"/>
          </p:nvPr>
        </p:nvSpPr>
        <p:spPr>
          <a:xfrm>
            <a:off x="333472" y="926266"/>
            <a:ext cx="8504951" cy="5432004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2000" smtClean="0"/>
              <a:t>데이터 불러오기</a:t>
            </a:r>
            <a:r>
              <a:rPr lang="en-US" altLang="ko-KR" sz="2000" smtClean="0"/>
              <a:t>(read_excel)</a:t>
            </a:r>
            <a:endParaRPr lang="ko-KR" altLang="en-US" sz="2000"/>
          </a:p>
          <a:p>
            <a:pPr marL="628650" lvl="1" indent="-285750">
              <a:buFont typeface="Wingdings" panose="05000000000000000000" pitchFamily="2" charset="2"/>
              <a:buChar char="v"/>
            </a:pPr>
            <a:r>
              <a:rPr lang="ko-KR" altLang="en-US" sz="1800" smtClean="0"/>
              <a:t>예제 데이터</a:t>
            </a:r>
            <a:r>
              <a:rPr lang="en-US" altLang="ko-KR" sz="1800" smtClean="0"/>
              <a:t>(sample_1.xlsx)</a:t>
            </a:r>
            <a:endParaRPr lang="en-US" altLang="ko-KR" sz="180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174" y="1654472"/>
            <a:ext cx="4067175" cy="232410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1362974" y="1871932"/>
            <a:ext cx="3726611" cy="18978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설명선 1 5"/>
          <p:cNvSpPr/>
          <p:nvPr/>
        </p:nvSpPr>
        <p:spPr>
          <a:xfrm>
            <a:off x="6135751" y="1966822"/>
            <a:ext cx="2809842" cy="431307"/>
          </a:xfrm>
          <a:prstGeom prst="borderCallout1">
            <a:avLst>
              <a:gd name="adj1" fmla="val 3496"/>
              <a:gd name="adj2" fmla="val 927"/>
              <a:gd name="adj3" fmla="val 1863"/>
              <a:gd name="adj4" fmla="val -37053"/>
            </a:avLst>
          </a:prstGeom>
          <a:solidFill>
            <a:srgbClr val="FFC000"/>
          </a:solidFill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smtClean="0">
                <a:solidFill>
                  <a:schemeClr val="tx1"/>
                </a:solidFill>
              </a:rPr>
              <a:t>1</a:t>
            </a:r>
            <a:r>
              <a:rPr lang="ko-KR" altLang="en-US" sz="1000" smtClean="0">
                <a:solidFill>
                  <a:schemeClr val="tx1"/>
                </a:solidFill>
              </a:rPr>
              <a:t>행</a:t>
            </a:r>
            <a:r>
              <a:rPr lang="en-US" altLang="ko-KR" sz="1000" smtClean="0">
                <a:solidFill>
                  <a:schemeClr val="tx1"/>
                </a:solidFill>
              </a:rPr>
              <a:t>: </a:t>
            </a:r>
            <a:r>
              <a:rPr lang="ko-KR" altLang="en-US" sz="1000" smtClean="0">
                <a:solidFill>
                  <a:schemeClr val="tx1"/>
                </a:solidFill>
              </a:rPr>
              <a:t>해당 데이터에 대한 제목으로 데이터 분석에는 불필요한 정보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362974" y="3545458"/>
            <a:ext cx="3726611" cy="43311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설명선 1 7"/>
          <p:cNvSpPr/>
          <p:nvPr/>
        </p:nvSpPr>
        <p:spPr>
          <a:xfrm>
            <a:off x="6135751" y="3567803"/>
            <a:ext cx="2809842" cy="410770"/>
          </a:xfrm>
          <a:prstGeom prst="borderCallout1">
            <a:avLst>
              <a:gd name="adj1" fmla="val 3496"/>
              <a:gd name="adj2" fmla="val 927"/>
              <a:gd name="adj3" fmla="val 2740"/>
              <a:gd name="adj4" fmla="val -36439"/>
            </a:avLst>
          </a:prstGeom>
          <a:solidFill>
            <a:srgbClr val="FFC000"/>
          </a:solidFill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smtClean="0">
                <a:solidFill>
                  <a:schemeClr val="tx1"/>
                </a:solidFill>
              </a:rPr>
              <a:t>9-10</a:t>
            </a:r>
            <a:r>
              <a:rPr lang="ko-KR" altLang="en-US" sz="1000" smtClean="0">
                <a:solidFill>
                  <a:schemeClr val="tx1"/>
                </a:solidFill>
              </a:rPr>
              <a:t>행</a:t>
            </a:r>
            <a:r>
              <a:rPr lang="en-US" altLang="ko-KR" sz="1000" smtClean="0">
                <a:solidFill>
                  <a:schemeClr val="tx1"/>
                </a:solidFill>
              </a:rPr>
              <a:t>: </a:t>
            </a:r>
            <a:r>
              <a:rPr lang="ko-KR" altLang="en-US" sz="1000" smtClean="0">
                <a:solidFill>
                  <a:schemeClr val="tx1"/>
                </a:solidFill>
              </a:rPr>
              <a:t>총합계와 전년동기라는 요약 정보로써 데이터 분석에는 불필요한 정보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10" name="설명선 1 9"/>
          <p:cNvSpPr/>
          <p:nvPr/>
        </p:nvSpPr>
        <p:spPr>
          <a:xfrm>
            <a:off x="6135752" y="2484413"/>
            <a:ext cx="2809842" cy="431307"/>
          </a:xfrm>
          <a:prstGeom prst="borderCallout1">
            <a:avLst>
              <a:gd name="adj1" fmla="val 3496"/>
              <a:gd name="adj2" fmla="val 927"/>
              <a:gd name="adj3" fmla="val -58139"/>
              <a:gd name="adj4" fmla="val -36502"/>
            </a:avLst>
          </a:prstGeom>
          <a:ln w="222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smtClean="0"/>
              <a:t>2</a:t>
            </a:r>
            <a:r>
              <a:rPr lang="ko-KR" altLang="en-US" sz="1000" smtClean="0"/>
              <a:t>행</a:t>
            </a:r>
            <a:r>
              <a:rPr lang="en-US" altLang="ko-KR" sz="1000" smtClean="0"/>
              <a:t>: 4</a:t>
            </a:r>
            <a:r>
              <a:rPr lang="ko-KR" altLang="en-US" sz="1000" smtClean="0"/>
              <a:t>개의 컬럼명</a:t>
            </a:r>
            <a:r>
              <a:rPr lang="en-US" altLang="ko-KR" sz="1000" smtClean="0"/>
              <a:t>. </a:t>
            </a:r>
            <a:r>
              <a:rPr lang="ko-KR" altLang="en-US" sz="1000" smtClean="0"/>
              <a:t>예제 데이터 분석에서는 국적코드</a:t>
            </a:r>
            <a:r>
              <a:rPr lang="en-US" altLang="ko-KR" sz="1000" smtClean="0"/>
              <a:t>, </a:t>
            </a:r>
            <a:r>
              <a:rPr lang="ko-KR" altLang="en-US" sz="1000" smtClean="0"/>
              <a:t>성별</a:t>
            </a:r>
            <a:r>
              <a:rPr lang="en-US" altLang="ko-KR" sz="1000" smtClean="0"/>
              <a:t>, </a:t>
            </a:r>
            <a:r>
              <a:rPr lang="ko-KR" altLang="en-US" sz="1000" smtClean="0"/>
              <a:t>입국객수 컬럼 사용 예정</a:t>
            </a:r>
            <a:endParaRPr lang="ko-KR" altLang="en-US" sz="1000"/>
          </a:p>
        </p:txBody>
      </p:sp>
      <p:sp>
        <p:nvSpPr>
          <p:cNvPr id="11" name="직사각형 10"/>
          <p:cNvSpPr/>
          <p:nvPr/>
        </p:nvSpPr>
        <p:spPr>
          <a:xfrm>
            <a:off x="1362973" y="2089392"/>
            <a:ext cx="3726611" cy="189781"/>
          </a:xfrm>
          <a:prstGeom prst="rect">
            <a:avLst/>
          </a:prstGeom>
          <a:noFill/>
          <a:ln w="254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362973" y="2303238"/>
            <a:ext cx="2751828" cy="1242220"/>
          </a:xfrm>
          <a:prstGeom prst="rect">
            <a:avLst/>
          </a:prstGeom>
          <a:noFill/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설명선 1 12"/>
          <p:cNvSpPr/>
          <p:nvPr/>
        </p:nvSpPr>
        <p:spPr>
          <a:xfrm>
            <a:off x="6135751" y="3002004"/>
            <a:ext cx="2809842" cy="436681"/>
          </a:xfrm>
          <a:prstGeom prst="borderCallout1">
            <a:avLst>
              <a:gd name="adj1" fmla="val 3496"/>
              <a:gd name="adj2" fmla="val 927"/>
              <a:gd name="adj3" fmla="val -1223"/>
              <a:gd name="adj4" fmla="val -72749"/>
            </a:avLst>
          </a:prstGeom>
          <a:solidFill>
            <a:srgbClr val="92D050"/>
          </a:solidFill>
          <a:ln w="222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smtClean="0">
                <a:solidFill>
                  <a:schemeClr val="tx1"/>
                </a:solidFill>
              </a:rPr>
              <a:t>3-8</a:t>
            </a:r>
            <a:r>
              <a:rPr lang="ko-KR" altLang="en-US" sz="1000" smtClean="0">
                <a:solidFill>
                  <a:schemeClr val="tx1"/>
                </a:solidFill>
              </a:rPr>
              <a:t>행</a:t>
            </a:r>
            <a:r>
              <a:rPr lang="en-US" altLang="ko-KR" sz="1000" smtClean="0">
                <a:solidFill>
                  <a:schemeClr val="tx1"/>
                </a:solidFill>
              </a:rPr>
              <a:t>, A-C</a:t>
            </a:r>
            <a:r>
              <a:rPr lang="ko-KR" altLang="en-US" sz="1000" smtClean="0">
                <a:solidFill>
                  <a:schemeClr val="tx1"/>
                </a:solidFill>
              </a:rPr>
              <a:t>열</a:t>
            </a:r>
            <a:r>
              <a:rPr lang="en-US" altLang="ko-KR" sz="1000" smtClean="0">
                <a:solidFill>
                  <a:schemeClr val="tx1"/>
                </a:solidFill>
              </a:rPr>
              <a:t>: </a:t>
            </a:r>
            <a:r>
              <a:rPr lang="ko-KR" altLang="en-US" sz="1000" smtClean="0">
                <a:solidFill>
                  <a:schemeClr val="tx1"/>
                </a:solidFill>
              </a:rPr>
              <a:t>예제 데이터 분석에서 분석할 데이터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lang="ja-JP" altLang="en-US" smtClean="0"/>
              <a:pPr/>
              <a:t>66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543935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96003" y="187474"/>
            <a:ext cx="2163093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3000" b="1" spc="-200" smtClean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pandas </a:t>
            </a:r>
            <a:r>
              <a:rPr lang="ko-KR" altLang="en-US" sz="3000" b="1" spc="-200" smtClean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기초</a:t>
            </a:r>
            <a:endParaRPr kumimoji="0" lang="ko-KR" altLang="en-US" sz="3000" b="1" spc="-200" dirty="0">
              <a:ln>
                <a:solidFill>
                  <a:prstClr val="black">
                    <a:lumMod val="65000"/>
                    <a:lumOff val="35000"/>
                    <a:alpha val="0"/>
                  </a:prst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텍스트 개체 틀 2"/>
          <p:cNvSpPr>
            <a:spLocks noGrp="1"/>
          </p:cNvSpPr>
          <p:nvPr>
            <p:ph type="body" idx="1"/>
          </p:nvPr>
        </p:nvSpPr>
        <p:spPr>
          <a:xfrm>
            <a:off x="333472" y="926266"/>
            <a:ext cx="8504951" cy="5432004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2000"/>
              <a:t>데이터 불러오기</a:t>
            </a:r>
            <a:r>
              <a:rPr lang="en-US" altLang="ko-KR" sz="2000"/>
              <a:t>(read_excel</a:t>
            </a:r>
            <a:r>
              <a:rPr lang="en-US" altLang="ko-KR" sz="2000" smtClean="0"/>
              <a:t>)</a:t>
            </a:r>
            <a:endParaRPr lang="ko-KR" altLang="en-US" sz="200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9959" y="1887116"/>
            <a:ext cx="4371975" cy="3152775"/>
          </a:xfrm>
          <a:prstGeom prst="rect">
            <a:avLst/>
          </a:prstGeom>
        </p:spPr>
      </p:pic>
      <p:sp>
        <p:nvSpPr>
          <p:cNvPr id="7" name="설명선 1 6"/>
          <p:cNvSpPr/>
          <p:nvPr/>
        </p:nvSpPr>
        <p:spPr>
          <a:xfrm>
            <a:off x="2639683" y="1550688"/>
            <a:ext cx="1690778" cy="276046"/>
          </a:xfrm>
          <a:prstGeom prst="borderCallout1">
            <a:avLst>
              <a:gd name="adj1" fmla="val 105746"/>
              <a:gd name="adj2" fmla="val 58763"/>
              <a:gd name="adj3" fmla="val 395111"/>
              <a:gd name="adj4" fmla="val 59289"/>
            </a:avLst>
          </a:prstGeom>
          <a:solidFill>
            <a:srgbClr val="FFC000"/>
          </a:solidFill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smtClean="0">
                <a:solidFill>
                  <a:schemeClr val="tx1"/>
                </a:solidFill>
              </a:rPr>
              <a:t>엑셀 파일을 불러오는 함수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3269411" y="2648308"/>
            <a:ext cx="828136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4249947" y="2648308"/>
            <a:ext cx="1434861" cy="0"/>
          </a:xfrm>
          <a:prstGeom prst="line">
            <a:avLst/>
          </a:prstGeom>
          <a:ln w="254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설명선 1 11"/>
          <p:cNvSpPr/>
          <p:nvPr/>
        </p:nvSpPr>
        <p:spPr>
          <a:xfrm>
            <a:off x="4395619" y="1272150"/>
            <a:ext cx="3046163" cy="557077"/>
          </a:xfrm>
          <a:prstGeom prst="borderCallout1">
            <a:avLst>
              <a:gd name="adj1" fmla="val 100177"/>
              <a:gd name="adj2" fmla="val 13910"/>
              <a:gd name="adj3" fmla="val 243388"/>
              <a:gd name="adj4" fmla="val 13826"/>
            </a:avLst>
          </a:prstGeom>
          <a:solidFill>
            <a:srgbClr val="0070C0"/>
          </a:solidFill>
          <a:ln w="2222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000" smtClean="0">
                <a:solidFill>
                  <a:schemeClr val="bg1"/>
                </a:solidFill>
              </a:rPr>
              <a:t>엑셀 파일의 경로</a:t>
            </a:r>
            <a:r>
              <a:rPr lang="en-US" altLang="ko-KR" sz="1000" smtClean="0">
                <a:solidFill>
                  <a:schemeClr val="bg1"/>
                </a:solidFill>
              </a:rPr>
              <a:t>(Path)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000" smtClean="0">
                <a:solidFill>
                  <a:schemeClr val="bg1"/>
                </a:solidFill>
              </a:rPr>
              <a:t>‘./’</a:t>
            </a:r>
            <a:r>
              <a:rPr lang="ko-KR" altLang="en-US" sz="1000" smtClean="0">
                <a:solidFill>
                  <a:schemeClr val="bg1"/>
                </a:solidFill>
              </a:rPr>
              <a:t>는 상대경로를 의미하는데</a:t>
            </a:r>
            <a:r>
              <a:rPr lang="en-US" altLang="ko-KR" sz="1000" smtClean="0">
                <a:solidFill>
                  <a:schemeClr val="bg1"/>
                </a:solidFill>
              </a:rPr>
              <a:t>, </a:t>
            </a:r>
            <a:r>
              <a:rPr lang="ko-KR" altLang="en-US" sz="1000" smtClean="0">
                <a:solidFill>
                  <a:schemeClr val="bg1"/>
                </a:solidFill>
              </a:rPr>
              <a:t>파이썬 코드가 있는 폴더의 위치를 의미</a:t>
            </a:r>
            <a:endParaRPr lang="ko-KR" altLang="en-US" sz="1000">
              <a:solidFill>
                <a:schemeClr val="bg1"/>
              </a:solidFill>
            </a:endParaRPr>
          </a:p>
        </p:txBody>
      </p:sp>
      <p:sp>
        <p:nvSpPr>
          <p:cNvPr id="13" name="설명선 1 12"/>
          <p:cNvSpPr/>
          <p:nvPr/>
        </p:nvSpPr>
        <p:spPr>
          <a:xfrm>
            <a:off x="155275" y="2225615"/>
            <a:ext cx="2192547" cy="698739"/>
          </a:xfrm>
          <a:prstGeom prst="borderCallout1">
            <a:avLst>
              <a:gd name="adj1" fmla="val 84218"/>
              <a:gd name="adj2" fmla="val 100366"/>
              <a:gd name="adj3" fmla="val 84117"/>
              <a:gd name="adj4" fmla="val 210116"/>
            </a:avLst>
          </a:prstGeom>
          <a:solidFill>
            <a:srgbClr val="92D050"/>
          </a:solidFill>
          <a:ln w="222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000" smtClean="0">
                <a:solidFill>
                  <a:schemeClr val="tx1"/>
                </a:solidFill>
              </a:rPr>
              <a:t>컬럼명이 있는 위치</a:t>
            </a:r>
            <a:endParaRPr lang="en-US" altLang="ko-KR" sz="1000" smtClean="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000" smtClean="0">
                <a:solidFill>
                  <a:schemeClr val="tx1"/>
                </a:solidFill>
              </a:rPr>
              <a:t>파이썬에서는 시작 숫자가 </a:t>
            </a:r>
            <a:r>
              <a:rPr lang="en-US" altLang="ko-KR" sz="1000" smtClean="0">
                <a:solidFill>
                  <a:schemeClr val="tx1"/>
                </a:solidFill>
              </a:rPr>
              <a:t>1</a:t>
            </a:r>
            <a:r>
              <a:rPr lang="ko-KR" altLang="en-US" sz="1000" smtClean="0">
                <a:solidFill>
                  <a:schemeClr val="tx1"/>
                </a:solidFill>
              </a:rPr>
              <a:t>이 아닌 </a:t>
            </a:r>
            <a:r>
              <a:rPr lang="en-US" altLang="ko-KR" sz="1000" smtClean="0">
                <a:solidFill>
                  <a:schemeClr val="tx1"/>
                </a:solidFill>
              </a:rPr>
              <a:t>0</a:t>
            </a:r>
            <a:r>
              <a:rPr lang="ko-KR" altLang="en-US" sz="1000" smtClean="0">
                <a:solidFill>
                  <a:schemeClr val="tx1"/>
                </a:solidFill>
              </a:rPr>
              <a:t>이기 때문에 엑셀에서 </a:t>
            </a:r>
            <a:r>
              <a:rPr lang="en-US" altLang="ko-KR" sz="1000" smtClean="0">
                <a:solidFill>
                  <a:schemeClr val="tx1"/>
                </a:solidFill>
              </a:rPr>
              <a:t>2</a:t>
            </a:r>
            <a:r>
              <a:rPr lang="ko-KR" altLang="en-US" sz="1000" smtClean="0">
                <a:solidFill>
                  <a:schemeClr val="tx1"/>
                </a:solidFill>
              </a:rPr>
              <a:t>행을 의미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15" name="설명선 1 14"/>
          <p:cNvSpPr/>
          <p:nvPr/>
        </p:nvSpPr>
        <p:spPr>
          <a:xfrm>
            <a:off x="6789569" y="2665560"/>
            <a:ext cx="2192547" cy="293301"/>
          </a:xfrm>
          <a:prstGeom prst="borderCallout1">
            <a:avLst>
              <a:gd name="adj1" fmla="val 100340"/>
              <a:gd name="adj2" fmla="val -356"/>
              <a:gd name="adj3" fmla="val 103180"/>
              <a:gd name="adj4" fmla="val -119195"/>
            </a:avLst>
          </a:prstGeom>
          <a:solidFill>
            <a:srgbClr val="00B0F0"/>
          </a:solidFill>
          <a:ln w="222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smtClean="0">
                <a:solidFill>
                  <a:schemeClr val="tx1"/>
                </a:solidFill>
              </a:rPr>
              <a:t>마지막 행으로부터 두 행을 생략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16" name="설명선 1 15"/>
          <p:cNvSpPr/>
          <p:nvPr/>
        </p:nvSpPr>
        <p:spPr>
          <a:xfrm>
            <a:off x="6789569" y="3140736"/>
            <a:ext cx="2192547" cy="293301"/>
          </a:xfrm>
          <a:prstGeom prst="borderCallout1">
            <a:avLst>
              <a:gd name="adj1" fmla="val 341"/>
              <a:gd name="adj2" fmla="val 431"/>
              <a:gd name="adj3" fmla="val 240"/>
              <a:gd name="adj4" fmla="val -119195"/>
            </a:avLst>
          </a:prstGeom>
          <a:solidFill>
            <a:schemeClr val="accent4">
              <a:lumMod val="75000"/>
            </a:schemeClr>
          </a:solidFill>
          <a:ln w="22225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smtClean="0">
                <a:solidFill>
                  <a:schemeClr val="tx1"/>
                </a:solidFill>
              </a:rPr>
              <a:t>A</a:t>
            </a:r>
            <a:r>
              <a:rPr lang="ko-KR" altLang="en-US" sz="1000" smtClean="0">
                <a:solidFill>
                  <a:schemeClr val="tx1"/>
                </a:solidFill>
              </a:rPr>
              <a:t>컬럼부터 </a:t>
            </a:r>
            <a:r>
              <a:rPr lang="en-US" altLang="ko-KR" sz="1000" smtClean="0">
                <a:solidFill>
                  <a:schemeClr val="tx1"/>
                </a:solidFill>
              </a:rPr>
              <a:t>C</a:t>
            </a:r>
            <a:r>
              <a:rPr lang="ko-KR" altLang="en-US" sz="1000" smtClean="0">
                <a:solidFill>
                  <a:schemeClr val="tx1"/>
                </a:solidFill>
              </a:rPr>
              <a:t>컬럼까지 가져옴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17" name="설명선 1 16"/>
          <p:cNvSpPr/>
          <p:nvPr/>
        </p:nvSpPr>
        <p:spPr>
          <a:xfrm>
            <a:off x="155274" y="3084667"/>
            <a:ext cx="2192547" cy="1012880"/>
          </a:xfrm>
          <a:prstGeom prst="borderCallout1">
            <a:avLst>
              <a:gd name="adj1" fmla="val 24233"/>
              <a:gd name="adj2" fmla="val 99579"/>
              <a:gd name="adj3" fmla="val 23748"/>
              <a:gd name="adj4" fmla="val 155821"/>
            </a:avLst>
          </a:prstGeom>
          <a:solidFill>
            <a:schemeClr val="accent3">
              <a:lumMod val="75000"/>
            </a:schemeClr>
          </a:solidFill>
          <a:ln w="22225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000" smtClean="0">
                <a:solidFill>
                  <a:schemeClr val="bg1"/>
                </a:solidFill>
              </a:rPr>
              <a:t>처음부터 </a:t>
            </a:r>
            <a:r>
              <a:rPr lang="en-US" altLang="ko-KR" sz="1000" smtClean="0">
                <a:solidFill>
                  <a:schemeClr val="bg1"/>
                </a:solidFill>
              </a:rPr>
              <a:t>3</a:t>
            </a:r>
            <a:r>
              <a:rPr lang="ko-KR" altLang="en-US" sz="1000" smtClean="0">
                <a:solidFill>
                  <a:schemeClr val="bg1"/>
                </a:solidFill>
              </a:rPr>
              <a:t>번째 행까지 보여주는 함수</a:t>
            </a:r>
            <a:endParaRPr lang="en-US" altLang="ko-KR" sz="1000" smtClean="0">
              <a:solidFill>
                <a:schemeClr val="bg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000" smtClean="0">
                <a:solidFill>
                  <a:schemeClr val="bg1"/>
                </a:solidFill>
              </a:rPr>
              <a:t>불러온 데이터의 행이 많을 경우 파이썬에서 원하는 형태로 잘 불러왔는지 확인하기 위한 용도로 주로 사용</a:t>
            </a:r>
            <a:endParaRPr lang="en-US" altLang="ko-KR" sz="1000" smtClean="0">
              <a:solidFill>
                <a:schemeClr val="bg1"/>
              </a:solidFill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0616" y="3892579"/>
            <a:ext cx="4381500" cy="2476500"/>
          </a:xfrm>
          <a:prstGeom prst="rect">
            <a:avLst/>
          </a:prstGeom>
        </p:spPr>
      </p:pic>
      <p:sp>
        <p:nvSpPr>
          <p:cNvPr id="19" name="설명선 1 18"/>
          <p:cNvSpPr/>
          <p:nvPr/>
        </p:nvSpPr>
        <p:spPr>
          <a:xfrm>
            <a:off x="2347821" y="5084166"/>
            <a:ext cx="2192547" cy="583389"/>
          </a:xfrm>
          <a:prstGeom prst="borderCallout1">
            <a:avLst>
              <a:gd name="adj1" fmla="val 1238"/>
              <a:gd name="adj2" fmla="val 99579"/>
              <a:gd name="adj3" fmla="val -72883"/>
              <a:gd name="adj4" fmla="val 114116"/>
            </a:avLst>
          </a:prstGeom>
          <a:solidFill>
            <a:schemeClr val="bg1">
              <a:lumMod val="65000"/>
            </a:schemeClr>
          </a:solidFill>
          <a:ln w="222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smtClean="0">
                <a:solidFill>
                  <a:schemeClr val="bg1"/>
                </a:solidFill>
              </a:rPr>
              <a:t>데이터를 잘 불러왔는지 확인하기 위해 앞부분 뿐만 아니라 마지막 부분도 확인하기 위한 함수</a:t>
            </a:r>
            <a:endParaRPr lang="en-US" altLang="ko-KR" sz="1000" smtClean="0">
              <a:solidFill>
                <a:schemeClr val="bg1"/>
              </a:solidFill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4744528" y="4653772"/>
            <a:ext cx="1052423" cy="0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lang="ja-JP" altLang="en-US" smtClean="0"/>
              <a:pPr/>
              <a:t>67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691431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6487" y="2047608"/>
            <a:ext cx="4391025" cy="2676525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396003" y="187474"/>
            <a:ext cx="2163093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3000" b="1" spc="-200" smtClean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pandas </a:t>
            </a:r>
            <a:r>
              <a:rPr lang="ko-KR" altLang="en-US" sz="3000" b="1" spc="-200" smtClean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기초</a:t>
            </a:r>
            <a:endParaRPr kumimoji="0" lang="ko-KR" altLang="en-US" sz="3000" b="1" spc="-200" dirty="0">
              <a:ln>
                <a:solidFill>
                  <a:prstClr val="black">
                    <a:lumMod val="65000"/>
                    <a:lumOff val="35000"/>
                    <a:alpha val="0"/>
                  </a:prst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텍스트 개체 틀 2"/>
          <p:cNvSpPr>
            <a:spLocks noGrp="1"/>
          </p:cNvSpPr>
          <p:nvPr>
            <p:ph type="body" idx="1"/>
          </p:nvPr>
        </p:nvSpPr>
        <p:spPr>
          <a:xfrm>
            <a:off x="333472" y="926266"/>
            <a:ext cx="8504951" cy="5432004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2000" smtClean="0"/>
              <a:t>데이터 불러오기</a:t>
            </a:r>
            <a:endParaRPr lang="en-US" altLang="ko-KR" sz="2000" smtClean="0"/>
          </a:p>
          <a:p>
            <a:pPr marL="628650" lvl="1" indent="-285750">
              <a:buFont typeface="Wingdings" panose="05000000000000000000" pitchFamily="2" charset="2"/>
              <a:buChar char="v"/>
            </a:pPr>
            <a:r>
              <a:rPr lang="ko-KR" altLang="en-US" sz="1800" smtClean="0"/>
              <a:t>데이터 정보 확인</a:t>
            </a:r>
            <a:r>
              <a:rPr lang="en-US" altLang="ko-KR" sz="1800" smtClean="0"/>
              <a:t>: info() </a:t>
            </a:r>
            <a:r>
              <a:rPr lang="ko-KR" altLang="en-US" sz="1800" smtClean="0"/>
              <a:t>함수는 데이터에 대한 요약 정보 제공</a:t>
            </a:r>
            <a:endParaRPr lang="en-US" altLang="ko-KR" sz="1800"/>
          </a:p>
        </p:txBody>
      </p:sp>
      <p:sp>
        <p:nvSpPr>
          <p:cNvPr id="7" name="설명선 1 6"/>
          <p:cNvSpPr/>
          <p:nvPr/>
        </p:nvSpPr>
        <p:spPr>
          <a:xfrm>
            <a:off x="2691441" y="1741071"/>
            <a:ext cx="3071003" cy="276046"/>
          </a:xfrm>
          <a:prstGeom prst="borderCallout1">
            <a:avLst>
              <a:gd name="adj1" fmla="val 96371"/>
              <a:gd name="adj2" fmla="val 35729"/>
              <a:gd name="adj3" fmla="val 498235"/>
              <a:gd name="adj4" fmla="val 35745"/>
            </a:avLst>
          </a:prstGeom>
          <a:solidFill>
            <a:srgbClr val="FFC000"/>
          </a:solidFill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smtClean="0">
                <a:solidFill>
                  <a:schemeClr val="tx1"/>
                </a:solidFill>
              </a:rPr>
              <a:t>pandas</a:t>
            </a:r>
            <a:r>
              <a:rPr lang="ko-KR" altLang="en-US" sz="1000" smtClean="0">
                <a:solidFill>
                  <a:schemeClr val="tx1"/>
                </a:solidFill>
              </a:rPr>
              <a:t>의 </a:t>
            </a:r>
            <a:r>
              <a:rPr lang="en-US" altLang="ko-KR" sz="1000" smtClean="0">
                <a:solidFill>
                  <a:schemeClr val="tx1"/>
                </a:solidFill>
              </a:rPr>
              <a:t>DataFrame(</a:t>
            </a:r>
            <a:r>
              <a:rPr lang="ko-KR" altLang="en-US" sz="1000" smtClean="0">
                <a:solidFill>
                  <a:schemeClr val="tx1"/>
                </a:solidFill>
              </a:rPr>
              <a:t>데이터프레임</a:t>
            </a:r>
            <a:r>
              <a:rPr lang="en-US" altLang="ko-KR" sz="1000" smtClean="0">
                <a:solidFill>
                  <a:schemeClr val="tx1"/>
                </a:solidFill>
              </a:rPr>
              <a:t>)</a:t>
            </a:r>
            <a:r>
              <a:rPr lang="ko-KR" altLang="en-US" sz="1000" smtClean="0">
                <a:solidFill>
                  <a:schemeClr val="tx1"/>
                </a:solidFill>
              </a:rPr>
              <a:t>으로 데이터 구성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2518918" y="3096885"/>
            <a:ext cx="2475776" cy="8623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설명선 1 11"/>
          <p:cNvSpPr/>
          <p:nvPr/>
        </p:nvSpPr>
        <p:spPr>
          <a:xfrm>
            <a:off x="6767512" y="3407432"/>
            <a:ext cx="2214604" cy="321445"/>
          </a:xfrm>
          <a:prstGeom prst="borderCallout1">
            <a:avLst>
              <a:gd name="adj1" fmla="val 14300"/>
              <a:gd name="adj2" fmla="val 666"/>
              <a:gd name="adj3" fmla="val 7228"/>
              <a:gd name="adj4" fmla="val -193401"/>
            </a:avLst>
          </a:prstGeom>
          <a:solidFill>
            <a:srgbClr val="0070C0"/>
          </a:solidFill>
          <a:ln w="2222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smtClean="0">
                <a:solidFill>
                  <a:schemeClr val="bg1"/>
                </a:solidFill>
              </a:rPr>
              <a:t>총 </a:t>
            </a:r>
            <a:r>
              <a:rPr lang="en-US" altLang="ko-KR" sz="1000" smtClean="0">
                <a:solidFill>
                  <a:schemeClr val="bg1"/>
                </a:solidFill>
              </a:rPr>
              <a:t>3</a:t>
            </a:r>
            <a:r>
              <a:rPr lang="ko-KR" altLang="en-US" sz="1000" smtClean="0">
                <a:solidFill>
                  <a:schemeClr val="bg1"/>
                </a:solidFill>
              </a:rPr>
              <a:t>개의 컬럼으로 구성</a:t>
            </a:r>
            <a:endParaRPr lang="ko-KR" altLang="en-US" sz="1000">
              <a:solidFill>
                <a:schemeClr val="bg1"/>
              </a:solidFill>
            </a:endParaRPr>
          </a:p>
        </p:txBody>
      </p:sp>
      <p:sp>
        <p:nvSpPr>
          <p:cNvPr id="13" name="설명선 1 12"/>
          <p:cNvSpPr/>
          <p:nvPr/>
        </p:nvSpPr>
        <p:spPr>
          <a:xfrm>
            <a:off x="155275" y="3579955"/>
            <a:ext cx="2192547" cy="560712"/>
          </a:xfrm>
          <a:prstGeom prst="borderCallout1">
            <a:avLst>
              <a:gd name="adj1" fmla="val 61141"/>
              <a:gd name="adj2" fmla="val 100759"/>
              <a:gd name="adj3" fmla="val 60735"/>
              <a:gd name="adj4" fmla="val 226247"/>
            </a:avLst>
          </a:prstGeom>
          <a:solidFill>
            <a:srgbClr val="92D050"/>
          </a:solidFill>
          <a:ln w="222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smtClean="0">
                <a:solidFill>
                  <a:schemeClr val="tx1"/>
                </a:solidFill>
              </a:rPr>
              <a:t>국적코드 컬럼은 빈 칸</a:t>
            </a:r>
            <a:r>
              <a:rPr lang="en-US" altLang="ko-KR" sz="1000" smtClean="0">
                <a:solidFill>
                  <a:schemeClr val="tx1"/>
                </a:solidFill>
              </a:rPr>
              <a:t>(non-null)</a:t>
            </a:r>
            <a:r>
              <a:rPr lang="ko-KR" altLang="en-US" sz="1000" smtClean="0">
                <a:solidFill>
                  <a:schemeClr val="tx1"/>
                </a:solidFill>
              </a:rPr>
              <a:t>이 없이 </a:t>
            </a:r>
            <a:r>
              <a:rPr lang="en-US" altLang="ko-KR" sz="1000" smtClean="0">
                <a:solidFill>
                  <a:schemeClr val="tx1"/>
                </a:solidFill>
              </a:rPr>
              <a:t>6</a:t>
            </a:r>
            <a:r>
              <a:rPr lang="ko-KR" altLang="en-US" sz="1000" smtClean="0">
                <a:solidFill>
                  <a:schemeClr val="tx1"/>
                </a:solidFill>
              </a:rPr>
              <a:t>개의 행으로 구성된 문자열 데이터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15" name="설명선 1 14"/>
          <p:cNvSpPr/>
          <p:nvPr/>
        </p:nvSpPr>
        <p:spPr>
          <a:xfrm>
            <a:off x="6789569" y="3950891"/>
            <a:ext cx="2192547" cy="367342"/>
          </a:xfrm>
          <a:prstGeom prst="borderCallout1">
            <a:avLst>
              <a:gd name="adj1" fmla="val 39283"/>
              <a:gd name="adj2" fmla="val 431"/>
              <a:gd name="adj3" fmla="val 33893"/>
              <a:gd name="adj4" fmla="val -193162"/>
            </a:avLst>
          </a:prstGeom>
          <a:solidFill>
            <a:srgbClr val="00B0F0"/>
          </a:solidFill>
          <a:ln w="222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smtClean="0">
                <a:solidFill>
                  <a:schemeClr val="tx1"/>
                </a:solidFill>
              </a:rPr>
              <a:t>성별 컬럼은 빈 칸이 없이 </a:t>
            </a:r>
            <a:r>
              <a:rPr lang="en-US" altLang="ko-KR" sz="1000" smtClean="0">
                <a:solidFill>
                  <a:schemeClr val="tx1"/>
                </a:solidFill>
              </a:rPr>
              <a:t>6</a:t>
            </a:r>
            <a:r>
              <a:rPr lang="ko-KR" altLang="en-US" sz="1000" smtClean="0">
                <a:solidFill>
                  <a:schemeClr val="tx1"/>
                </a:solidFill>
              </a:rPr>
              <a:t>개의 행으로 구성된 문자열 데이터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16" name="설명선 1 15"/>
          <p:cNvSpPr/>
          <p:nvPr/>
        </p:nvSpPr>
        <p:spPr>
          <a:xfrm>
            <a:off x="6789569" y="4408825"/>
            <a:ext cx="2192547" cy="404713"/>
          </a:xfrm>
          <a:prstGeom prst="borderCallout1">
            <a:avLst>
              <a:gd name="adj1" fmla="val 341"/>
              <a:gd name="adj2" fmla="val 431"/>
              <a:gd name="adj3" fmla="val -2701"/>
              <a:gd name="adj4" fmla="val -193949"/>
            </a:avLst>
          </a:prstGeom>
          <a:solidFill>
            <a:schemeClr val="accent4">
              <a:lumMod val="75000"/>
            </a:schemeClr>
          </a:solidFill>
          <a:ln w="22225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smtClean="0">
                <a:solidFill>
                  <a:schemeClr val="tx1"/>
                </a:solidFill>
              </a:rPr>
              <a:t>데이터는 정수형 데이터 </a:t>
            </a:r>
            <a:r>
              <a:rPr lang="en-US" altLang="ko-KR" sz="1000" smtClean="0">
                <a:solidFill>
                  <a:schemeClr val="tx1"/>
                </a:solidFill>
              </a:rPr>
              <a:t>1</a:t>
            </a:r>
            <a:r>
              <a:rPr lang="ko-KR" altLang="en-US" sz="1000" smtClean="0">
                <a:solidFill>
                  <a:schemeClr val="tx1"/>
                </a:solidFill>
              </a:rPr>
              <a:t>개</a:t>
            </a:r>
            <a:r>
              <a:rPr lang="en-US" altLang="ko-KR" sz="1000" smtClean="0">
                <a:solidFill>
                  <a:schemeClr val="tx1"/>
                </a:solidFill>
              </a:rPr>
              <a:t>, </a:t>
            </a:r>
            <a:r>
              <a:rPr lang="ko-KR" altLang="en-US" sz="1000" smtClean="0">
                <a:solidFill>
                  <a:schemeClr val="tx1"/>
                </a:solidFill>
              </a:rPr>
              <a:t>문자열 데이터 </a:t>
            </a:r>
            <a:r>
              <a:rPr lang="en-US" altLang="ko-KR" sz="1000" smtClean="0">
                <a:solidFill>
                  <a:schemeClr val="tx1"/>
                </a:solidFill>
              </a:rPr>
              <a:t>2</a:t>
            </a:r>
            <a:r>
              <a:rPr lang="ko-KR" altLang="en-US" sz="1000" smtClean="0">
                <a:solidFill>
                  <a:schemeClr val="tx1"/>
                </a:solidFill>
              </a:rPr>
              <a:t>개로 구성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17" name="설명선 1 16"/>
          <p:cNvSpPr/>
          <p:nvPr/>
        </p:nvSpPr>
        <p:spPr>
          <a:xfrm>
            <a:off x="155274" y="4231967"/>
            <a:ext cx="2192547" cy="418389"/>
          </a:xfrm>
          <a:prstGeom prst="borderCallout1">
            <a:avLst>
              <a:gd name="adj1" fmla="val 1553"/>
              <a:gd name="adj2" fmla="val 98792"/>
              <a:gd name="adj3" fmla="val 3982"/>
              <a:gd name="adj4" fmla="val 223494"/>
            </a:avLst>
          </a:prstGeom>
          <a:solidFill>
            <a:schemeClr val="accent3">
              <a:lumMod val="75000"/>
            </a:schemeClr>
          </a:solidFill>
          <a:ln w="22225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smtClean="0">
                <a:solidFill>
                  <a:schemeClr val="bg1"/>
                </a:solidFill>
              </a:rPr>
              <a:t>입국객수 컬럼은 빈 칸이 없이 </a:t>
            </a:r>
            <a:r>
              <a:rPr lang="en-US" altLang="ko-KR" sz="1000" smtClean="0">
                <a:solidFill>
                  <a:schemeClr val="bg1"/>
                </a:solidFill>
              </a:rPr>
              <a:t>6</a:t>
            </a:r>
            <a:r>
              <a:rPr lang="ko-KR" altLang="en-US" sz="1000" smtClean="0">
                <a:solidFill>
                  <a:schemeClr val="bg1"/>
                </a:solidFill>
              </a:rPr>
              <a:t>개의 행으로 구성된 정수형 데이터</a:t>
            </a:r>
            <a:endParaRPr lang="en-US" altLang="ko-KR" sz="1000" smtClean="0">
              <a:solidFill>
                <a:schemeClr val="bg1"/>
              </a:solidFill>
            </a:endParaRPr>
          </a:p>
        </p:txBody>
      </p:sp>
      <p:sp>
        <p:nvSpPr>
          <p:cNvPr id="19" name="설명선 1 18"/>
          <p:cNvSpPr/>
          <p:nvPr/>
        </p:nvSpPr>
        <p:spPr>
          <a:xfrm>
            <a:off x="2347821" y="4946147"/>
            <a:ext cx="2192547" cy="326931"/>
          </a:xfrm>
          <a:prstGeom prst="borderCallout1">
            <a:avLst>
              <a:gd name="adj1" fmla="val -4677"/>
              <a:gd name="adj2" fmla="val 38595"/>
              <a:gd name="adj3" fmla="val -105069"/>
              <a:gd name="adj4" fmla="val 38575"/>
            </a:avLst>
          </a:prstGeom>
          <a:solidFill>
            <a:schemeClr val="bg1">
              <a:lumMod val="65000"/>
            </a:schemeClr>
          </a:solidFill>
          <a:ln w="222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smtClean="0">
                <a:solidFill>
                  <a:schemeClr val="bg1"/>
                </a:solidFill>
              </a:rPr>
              <a:t>데이터가 총 </a:t>
            </a:r>
            <a:r>
              <a:rPr lang="en-US" altLang="ko-KR" sz="1000" smtClean="0">
                <a:solidFill>
                  <a:schemeClr val="bg1"/>
                </a:solidFill>
              </a:rPr>
              <a:t>224</a:t>
            </a:r>
            <a:r>
              <a:rPr lang="ko-KR" altLang="en-US" sz="1000" smtClean="0">
                <a:solidFill>
                  <a:schemeClr val="bg1"/>
                </a:solidFill>
              </a:rPr>
              <a:t>바이트 메모리 사용</a:t>
            </a:r>
            <a:endParaRPr lang="en-US" altLang="ko-KR" sz="1000" smtClean="0">
              <a:solidFill>
                <a:schemeClr val="bg1"/>
              </a:solidFill>
            </a:endParaRPr>
          </a:p>
        </p:txBody>
      </p:sp>
      <p:cxnSp>
        <p:nvCxnSpPr>
          <p:cNvPr id="20" name="직선 연결선 19"/>
          <p:cNvCxnSpPr/>
          <p:nvPr/>
        </p:nvCxnSpPr>
        <p:spPr>
          <a:xfrm flipV="1">
            <a:off x="2518918" y="4606504"/>
            <a:ext cx="1731029" cy="4139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설명선 1 20"/>
          <p:cNvSpPr/>
          <p:nvPr/>
        </p:nvSpPr>
        <p:spPr>
          <a:xfrm>
            <a:off x="155273" y="3146775"/>
            <a:ext cx="2192547" cy="341879"/>
          </a:xfrm>
          <a:prstGeom prst="borderCallout1">
            <a:avLst>
              <a:gd name="adj1" fmla="val 33385"/>
              <a:gd name="adj2" fmla="val 99972"/>
              <a:gd name="adj3" fmla="val 32979"/>
              <a:gd name="adj4" fmla="val 196739"/>
            </a:avLst>
          </a:prstGeom>
          <a:solidFill>
            <a:schemeClr val="accent2">
              <a:lumMod val="75000"/>
            </a:schemeClr>
          </a:solidFill>
          <a:ln w="22225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smtClean="0">
                <a:solidFill>
                  <a:schemeClr val="bg1"/>
                </a:solidFill>
              </a:rPr>
              <a:t>0-5</a:t>
            </a:r>
            <a:r>
              <a:rPr lang="ko-KR" altLang="en-US" sz="1000" smtClean="0">
                <a:solidFill>
                  <a:schemeClr val="bg1"/>
                </a:solidFill>
              </a:rPr>
              <a:t>까지</a:t>
            </a:r>
            <a:r>
              <a:rPr lang="en-US" altLang="ko-KR" sz="1000" smtClean="0">
                <a:solidFill>
                  <a:schemeClr val="bg1"/>
                </a:solidFill>
              </a:rPr>
              <a:t>, </a:t>
            </a:r>
            <a:r>
              <a:rPr lang="ko-KR" altLang="en-US" sz="1000" smtClean="0">
                <a:solidFill>
                  <a:schemeClr val="bg1"/>
                </a:solidFill>
              </a:rPr>
              <a:t>총 </a:t>
            </a:r>
            <a:r>
              <a:rPr lang="en-US" altLang="ko-KR" sz="1000" smtClean="0">
                <a:solidFill>
                  <a:schemeClr val="bg1"/>
                </a:solidFill>
              </a:rPr>
              <a:t>6</a:t>
            </a:r>
            <a:r>
              <a:rPr lang="ko-KR" altLang="en-US" sz="1000" smtClean="0">
                <a:solidFill>
                  <a:schemeClr val="bg1"/>
                </a:solidFill>
              </a:rPr>
              <a:t>개의 행으로 구성</a:t>
            </a:r>
            <a:endParaRPr lang="ko-KR" altLang="en-US" sz="1000">
              <a:solidFill>
                <a:schemeClr val="bg1"/>
              </a:solidFill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lang="ja-JP" altLang="en-US" smtClean="0"/>
              <a:pPr/>
              <a:t>68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23801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250" y="1824488"/>
            <a:ext cx="4381500" cy="36576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396003" y="187474"/>
            <a:ext cx="2163093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3000" b="1" spc="-200" smtClean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pandas </a:t>
            </a:r>
            <a:r>
              <a:rPr lang="ko-KR" altLang="en-US" sz="3000" b="1" spc="-200" smtClean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기초</a:t>
            </a:r>
            <a:endParaRPr kumimoji="0" lang="ko-KR" altLang="en-US" sz="3000" b="1" spc="-200" dirty="0">
              <a:ln>
                <a:solidFill>
                  <a:prstClr val="black">
                    <a:lumMod val="65000"/>
                    <a:lumOff val="35000"/>
                    <a:alpha val="0"/>
                  </a:prst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텍스트 개체 틀 2"/>
          <p:cNvSpPr>
            <a:spLocks noGrp="1"/>
          </p:cNvSpPr>
          <p:nvPr>
            <p:ph type="body" idx="1"/>
          </p:nvPr>
        </p:nvSpPr>
        <p:spPr>
          <a:xfrm>
            <a:off x="333472" y="926266"/>
            <a:ext cx="8504951" cy="5432004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2000"/>
              <a:t>데이터 </a:t>
            </a:r>
            <a:r>
              <a:rPr lang="ko-KR" altLang="en-US" sz="2000" smtClean="0"/>
              <a:t>불러오기</a:t>
            </a:r>
            <a:endParaRPr lang="en-US" altLang="ko-KR" sz="2000" smtClean="0"/>
          </a:p>
          <a:p>
            <a:pPr marL="628650" lvl="1" indent="-285750">
              <a:buFont typeface="Wingdings" panose="05000000000000000000" pitchFamily="2" charset="2"/>
              <a:buChar char="v"/>
            </a:pPr>
            <a:r>
              <a:rPr lang="ko-KR" altLang="en-US" sz="1800" smtClean="0"/>
              <a:t>데이터 기초통계량 확인</a:t>
            </a:r>
            <a:r>
              <a:rPr lang="en-US" altLang="ko-KR" sz="1800" smtClean="0"/>
              <a:t>: describe() </a:t>
            </a:r>
            <a:r>
              <a:rPr lang="ko-KR" altLang="en-US" sz="1800" smtClean="0"/>
              <a:t>함수는 숫자형 데이터에 대한 여러가지 통계량 출력</a:t>
            </a:r>
            <a:endParaRPr lang="en-US" altLang="ko-KR" sz="1800"/>
          </a:p>
        </p:txBody>
      </p:sp>
      <p:sp>
        <p:nvSpPr>
          <p:cNvPr id="12" name="설명선 1 11"/>
          <p:cNvSpPr/>
          <p:nvPr/>
        </p:nvSpPr>
        <p:spPr>
          <a:xfrm>
            <a:off x="3899720" y="4320820"/>
            <a:ext cx="577389" cy="251298"/>
          </a:xfrm>
          <a:prstGeom prst="borderCallout1">
            <a:avLst>
              <a:gd name="adj1" fmla="val 569"/>
              <a:gd name="adj2" fmla="val -768"/>
              <a:gd name="adj3" fmla="val 363"/>
              <a:gd name="adj4" fmla="val -210970"/>
            </a:avLst>
          </a:prstGeom>
          <a:solidFill>
            <a:srgbClr val="0070C0"/>
          </a:solidFill>
          <a:ln w="2222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smtClean="0">
                <a:solidFill>
                  <a:schemeClr val="bg1"/>
                </a:solidFill>
              </a:rPr>
              <a:t>최소값</a:t>
            </a:r>
            <a:endParaRPr lang="ko-KR" altLang="en-US" sz="1000">
              <a:solidFill>
                <a:schemeClr val="bg1"/>
              </a:solidFill>
            </a:endParaRPr>
          </a:p>
        </p:txBody>
      </p:sp>
      <p:sp>
        <p:nvSpPr>
          <p:cNvPr id="13" name="설명선 1 12"/>
          <p:cNvSpPr/>
          <p:nvPr/>
        </p:nvSpPr>
        <p:spPr>
          <a:xfrm>
            <a:off x="1615927" y="4591927"/>
            <a:ext cx="762942" cy="252000"/>
          </a:xfrm>
          <a:prstGeom prst="borderCallout1">
            <a:avLst>
              <a:gd name="adj1" fmla="val 21"/>
              <a:gd name="adj2" fmla="val 100759"/>
              <a:gd name="adj3" fmla="val -2452"/>
              <a:gd name="adj4" fmla="val 290822"/>
            </a:avLst>
          </a:prstGeom>
          <a:solidFill>
            <a:srgbClr val="92D050"/>
          </a:solidFill>
          <a:ln w="222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smtClean="0">
                <a:solidFill>
                  <a:schemeClr val="tx1"/>
                </a:solidFill>
              </a:rPr>
              <a:t>1</a:t>
            </a:r>
            <a:r>
              <a:rPr lang="ko-KR" altLang="en-US" sz="1000" smtClean="0">
                <a:solidFill>
                  <a:schemeClr val="tx1"/>
                </a:solidFill>
              </a:rPr>
              <a:t>사분위수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15" name="설명선 1 14"/>
          <p:cNvSpPr/>
          <p:nvPr/>
        </p:nvSpPr>
        <p:spPr>
          <a:xfrm>
            <a:off x="3899721" y="4808119"/>
            <a:ext cx="1215744" cy="252000"/>
          </a:xfrm>
          <a:prstGeom prst="borderCallout1">
            <a:avLst>
              <a:gd name="adj1" fmla="val 1784"/>
              <a:gd name="adj2" fmla="val 1218"/>
              <a:gd name="adj3" fmla="val 5768"/>
              <a:gd name="adj4" fmla="val -102520"/>
            </a:avLst>
          </a:prstGeom>
          <a:solidFill>
            <a:srgbClr val="00B0F0"/>
          </a:solidFill>
          <a:ln w="222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smtClean="0">
                <a:solidFill>
                  <a:schemeClr val="tx1"/>
                </a:solidFill>
              </a:rPr>
              <a:t>2</a:t>
            </a:r>
            <a:r>
              <a:rPr lang="ko-KR" altLang="en-US" sz="1000" smtClean="0">
                <a:solidFill>
                  <a:schemeClr val="tx1"/>
                </a:solidFill>
              </a:rPr>
              <a:t>사분위수</a:t>
            </a:r>
            <a:r>
              <a:rPr lang="en-US" altLang="ko-KR" sz="1000" smtClean="0">
                <a:solidFill>
                  <a:schemeClr val="tx1"/>
                </a:solidFill>
              </a:rPr>
              <a:t>(</a:t>
            </a:r>
            <a:r>
              <a:rPr lang="ko-KR" altLang="en-US" sz="1000" smtClean="0">
                <a:solidFill>
                  <a:schemeClr val="tx1"/>
                </a:solidFill>
              </a:rPr>
              <a:t>중위수</a:t>
            </a:r>
            <a:r>
              <a:rPr lang="en-US" altLang="ko-KR" sz="1000" smtClean="0">
                <a:solidFill>
                  <a:schemeClr val="tx1"/>
                </a:solidFill>
              </a:rPr>
              <a:t>)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16" name="설명선 1 15"/>
          <p:cNvSpPr/>
          <p:nvPr/>
        </p:nvSpPr>
        <p:spPr>
          <a:xfrm>
            <a:off x="3899720" y="5339785"/>
            <a:ext cx="640648" cy="216000"/>
          </a:xfrm>
          <a:prstGeom prst="borderCallout1">
            <a:avLst>
              <a:gd name="adj1" fmla="val 341"/>
              <a:gd name="adj2" fmla="val 431"/>
              <a:gd name="adj3" fmla="val 1562"/>
              <a:gd name="adj4" fmla="val -206548"/>
            </a:avLst>
          </a:prstGeom>
          <a:solidFill>
            <a:schemeClr val="accent4">
              <a:lumMod val="75000"/>
            </a:schemeClr>
          </a:solidFill>
          <a:ln w="22225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smtClean="0">
                <a:solidFill>
                  <a:schemeClr val="tx1"/>
                </a:solidFill>
              </a:rPr>
              <a:t>최대값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17" name="설명선 1 16"/>
          <p:cNvSpPr/>
          <p:nvPr/>
        </p:nvSpPr>
        <p:spPr>
          <a:xfrm>
            <a:off x="1615927" y="5087022"/>
            <a:ext cx="760561" cy="252000"/>
          </a:xfrm>
          <a:prstGeom prst="borderCallout1">
            <a:avLst>
              <a:gd name="adj1" fmla="val 1553"/>
              <a:gd name="adj2" fmla="val 98792"/>
              <a:gd name="adj3" fmla="val -1328"/>
              <a:gd name="adj4" fmla="val 293815"/>
            </a:avLst>
          </a:prstGeom>
          <a:solidFill>
            <a:schemeClr val="accent3">
              <a:lumMod val="75000"/>
            </a:schemeClr>
          </a:solidFill>
          <a:ln w="22225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smtClean="0">
                <a:solidFill>
                  <a:schemeClr val="bg1"/>
                </a:solidFill>
              </a:rPr>
              <a:t>3</a:t>
            </a:r>
            <a:r>
              <a:rPr lang="ko-KR" altLang="en-US" sz="1000" smtClean="0">
                <a:solidFill>
                  <a:schemeClr val="bg1"/>
                </a:solidFill>
              </a:rPr>
              <a:t>사분위수</a:t>
            </a:r>
            <a:endParaRPr lang="en-US" altLang="ko-KR" sz="1000" smtClean="0">
              <a:solidFill>
                <a:schemeClr val="bg1"/>
              </a:solidFill>
            </a:endParaRPr>
          </a:p>
        </p:txBody>
      </p:sp>
      <p:sp>
        <p:nvSpPr>
          <p:cNvPr id="21" name="설명선 1 20"/>
          <p:cNvSpPr/>
          <p:nvPr/>
        </p:nvSpPr>
        <p:spPr>
          <a:xfrm>
            <a:off x="1614079" y="4121530"/>
            <a:ext cx="762409" cy="252000"/>
          </a:xfrm>
          <a:prstGeom prst="borderCallout1">
            <a:avLst>
              <a:gd name="adj1" fmla="val -4270"/>
              <a:gd name="adj2" fmla="val 99167"/>
              <a:gd name="adj3" fmla="val -8100"/>
              <a:gd name="adj4" fmla="val 292277"/>
            </a:avLst>
          </a:prstGeom>
          <a:solidFill>
            <a:schemeClr val="accent2">
              <a:lumMod val="75000"/>
            </a:schemeClr>
          </a:solidFill>
          <a:ln w="22225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smtClean="0">
                <a:solidFill>
                  <a:schemeClr val="bg1"/>
                </a:solidFill>
              </a:rPr>
              <a:t>표준편차</a:t>
            </a:r>
            <a:endParaRPr lang="ko-KR" altLang="en-US" sz="1000">
              <a:solidFill>
                <a:schemeClr val="bg1"/>
              </a:solidFill>
            </a:endParaRPr>
          </a:p>
        </p:txBody>
      </p:sp>
      <p:sp>
        <p:nvSpPr>
          <p:cNvPr id="18" name="설명선 1 17"/>
          <p:cNvSpPr/>
          <p:nvPr/>
        </p:nvSpPr>
        <p:spPr>
          <a:xfrm>
            <a:off x="3899720" y="3843652"/>
            <a:ext cx="577389" cy="252000"/>
          </a:xfrm>
          <a:prstGeom prst="borderCallout1">
            <a:avLst>
              <a:gd name="adj1" fmla="val -1254"/>
              <a:gd name="adj2" fmla="val -250"/>
              <a:gd name="adj3" fmla="val 1050"/>
              <a:gd name="adj4" fmla="val -225870"/>
            </a:avLst>
          </a:prstGeom>
          <a:solidFill>
            <a:schemeClr val="bg1">
              <a:lumMod val="65000"/>
            </a:schemeClr>
          </a:solidFill>
          <a:ln w="222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smtClean="0">
                <a:solidFill>
                  <a:schemeClr val="bg1"/>
                </a:solidFill>
              </a:rPr>
              <a:t>평균값</a:t>
            </a:r>
            <a:endParaRPr lang="en-US" altLang="ko-KR" sz="1000" smtClean="0">
              <a:solidFill>
                <a:schemeClr val="bg1"/>
              </a:solidFill>
            </a:endParaRPr>
          </a:p>
        </p:txBody>
      </p:sp>
      <p:sp>
        <p:nvSpPr>
          <p:cNvPr id="22" name="설명선 1 21"/>
          <p:cNvSpPr/>
          <p:nvPr/>
        </p:nvSpPr>
        <p:spPr>
          <a:xfrm>
            <a:off x="1505221" y="3598557"/>
            <a:ext cx="871267" cy="252000"/>
          </a:xfrm>
          <a:prstGeom prst="borderCallout1">
            <a:avLst>
              <a:gd name="adj1" fmla="val -2902"/>
              <a:gd name="adj2" fmla="val 102065"/>
              <a:gd name="adj3" fmla="val -4973"/>
              <a:gd name="adj4" fmla="val 265448"/>
            </a:avLst>
          </a:prstGeom>
          <a:solidFill>
            <a:srgbClr val="FFC000"/>
          </a:solidFill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smtClean="0">
                <a:solidFill>
                  <a:schemeClr val="tx1"/>
                </a:solidFill>
              </a:rPr>
              <a:t>데이터 개수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lang="ja-JP" altLang="en-US" smtClean="0"/>
              <a:pPr/>
              <a:t>69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37793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396003" y="187475"/>
            <a:ext cx="3684022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3000" b="1" spc="-200" smtClean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구글신 </a:t>
            </a:r>
            <a:r>
              <a:rPr lang="en-US" altLang="ko-KR" sz="3000" b="1" spc="-200" smtClean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vs. </a:t>
            </a:r>
            <a:r>
              <a:rPr lang="ko-KR" altLang="en-US" sz="3000" b="1" spc="-200" smtClean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구글철학관</a:t>
            </a:r>
            <a:endParaRPr kumimoji="0" lang="ko-KR" altLang="en-US" sz="3000" b="1" spc="-200" dirty="0">
              <a:ln>
                <a:solidFill>
                  <a:prstClr val="black">
                    <a:lumMod val="65000"/>
                    <a:lumOff val="35000"/>
                    <a:alpha val="0"/>
                  </a:prst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lang="ja-JP" altLang="en-US" smtClean="0"/>
              <a:pPr/>
              <a:t>7</a:t>
            </a:fld>
            <a:endParaRPr lang="ja-JP" altLang="en-US"/>
          </a:p>
        </p:txBody>
      </p:sp>
      <p:pic>
        <p:nvPicPr>
          <p:cNvPr id="5" name="rcQRIgHBY4c"/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0" y="94351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819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96003" y="187474"/>
            <a:ext cx="2163093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3000" b="1" spc="-200" smtClean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pandas </a:t>
            </a:r>
            <a:r>
              <a:rPr lang="ko-KR" altLang="en-US" sz="3000" b="1" spc="-200" smtClean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기초</a:t>
            </a:r>
            <a:endParaRPr kumimoji="0" lang="ko-KR" altLang="en-US" sz="3000" b="1" spc="-200" dirty="0">
              <a:ln>
                <a:solidFill>
                  <a:prstClr val="black">
                    <a:lumMod val="65000"/>
                    <a:lumOff val="35000"/>
                    <a:alpha val="0"/>
                  </a:prst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텍스트 개체 틀 2"/>
          <p:cNvSpPr>
            <a:spLocks noGrp="1"/>
          </p:cNvSpPr>
          <p:nvPr>
            <p:ph type="body" idx="1"/>
          </p:nvPr>
        </p:nvSpPr>
        <p:spPr>
          <a:xfrm>
            <a:off x="117815" y="926266"/>
            <a:ext cx="4393452" cy="5432004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2000" smtClean="0"/>
              <a:t>데이터 선택 </a:t>
            </a:r>
            <a:r>
              <a:rPr lang="en-US" altLang="ko-KR" sz="2000" smtClean="0"/>
              <a:t>– </a:t>
            </a:r>
            <a:r>
              <a:rPr lang="ko-KR" altLang="en-US" sz="2000" smtClean="0"/>
              <a:t>컬럼 기준</a:t>
            </a:r>
            <a:endParaRPr lang="en-US" altLang="ko-KR" sz="2000" smtClean="0"/>
          </a:p>
          <a:p>
            <a:pPr marL="628650" lvl="1" indent="-285750">
              <a:buFont typeface="Wingdings" panose="05000000000000000000" pitchFamily="2" charset="2"/>
              <a:buChar char="v"/>
            </a:pPr>
            <a:r>
              <a:rPr lang="ko-KR" altLang="en-US" sz="1800" smtClean="0"/>
              <a:t>데이터 확인</a:t>
            </a:r>
            <a:endParaRPr lang="en-US" altLang="ko-KR" sz="180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767" y="1636323"/>
            <a:ext cx="4381500" cy="3257550"/>
          </a:xfrm>
          <a:prstGeom prst="rect">
            <a:avLst/>
          </a:prstGeom>
        </p:spPr>
      </p:pic>
      <p:sp>
        <p:nvSpPr>
          <p:cNvPr id="14" name="텍스트 개체 틀 2"/>
          <p:cNvSpPr txBox="1">
            <a:spLocks/>
          </p:cNvSpPr>
          <p:nvPr/>
        </p:nvSpPr>
        <p:spPr>
          <a:xfrm>
            <a:off x="4523220" y="923390"/>
            <a:ext cx="4488150" cy="543200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628650" lvl="1" indent="-285750">
              <a:buFont typeface="Wingdings" panose="05000000000000000000" pitchFamily="2" charset="2"/>
              <a:buChar char="v"/>
            </a:pPr>
            <a:endParaRPr lang="en-US" altLang="ko-KR" sz="2000" smtClean="0"/>
          </a:p>
          <a:p>
            <a:pPr marL="628650" lvl="1" indent="-285750">
              <a:buFont typeface="Wingdings" panose="05000000000000000000" pitchFamily="2" charset="2"/>
              <a:buChar char="v"/>
            </a:pPr>
            <a:r>
              <a:rPr lang="ko-KR" altLang="en-US" sz="1800" smtClean="0"/>
              <a:t>한 개의 컬럼 선택</a:t>
            </a:r>
            <a:endParaRPr lang="en-US" altLang="ko-KR" sz="180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2298" y="1636323"/>
            <a:ext cx="4391025" cy="2466975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lang="ja-JP" altLang="en-US" smtClean="0"/>
              <a:pPr/>
              <a:t>70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904286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96003" y="187474"/>
            <a:ext cx="2163093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3000" b="1" spc="-200" smtClean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pandas </a:t>
            </a:r>
            <a:r>
              <a:rPr lang="ko-KR" altLang="en-US" sz="3000" b="1" spc="-200" smtClean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기초</a:t>
            </a:r>
            <a:endParaRPr kumimoji="0" lang="ko-KR" altLang="en-US" sz="3000" b="1" spc="-200" dirty="0">
              <a:ln>
                <a:solidFill>
                  <a:prstClr val="black">
                    <a:lumMod val="65000"/>
                    <a:lumOff val="35000"/>
                    <a:alpha val="0"/>
                  </a:prst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텍스트 개체 틀 2"/>
          <p:cNvSpPr>
            <a:spLocks noGrp="1"/>
          </p:cNvSpPr>
          <p:nvPr>
            <p:ph type="body" idx="1"/>
          </p:nvPr>
        </p:nvSpPr>
        <p:spPr>
          <a:xfrm>
            <a:off x="117815" y="926266"/>
            <a:ext cx="4393452" cy="5432004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2000" smtClean="0"/>
              <a:t>데이터 선택 </a:t>
            </a:r>
            <a:r>
              <a:rPr lang="en-US" altLang="ko-KR" sz="2000" smtClean="0"/>
              <a:t>– </a:t>
            </a:r>
            <a:r>
              <a:rPr lang="ko-KR" altLang="en-US" sz="2000" smtClean="0"/>
              <a:t>컬럼 기준</a:t>
            </a:r>
            <a:endParaRPr lang="en-US" altLang="ko-KR" sz="2000" smtClean="0"/>
          </a:p>
          <a:p>
            <a:pPr marL="628650" lvl="1" indent="-285750">
              <a:buFont typeface="Wingdings" panose="05000000000000000000" pitchFamily="2" charset="2"/>
              <a:buChar char="v"/>
            </a:pPr>
            <a:r>
              <a:rPr lang="ko-KR" altLang="en-US" sz="1800" smtClean="0"/>
              <a:t>여러 개의 컬럼 선택</a:t>
            </a:r>
            <a:endParaRPr lang="en-US" altLang="ko-KR" sz="1800"/>
          </a:p>
        </p:txBody>
      </p:sp>
      <p:sp>
        <p:nvSpPr>
          <p:cNvPr id="14" name="텍스트 개체 틀 2"/>
          <p:cNvSpPr txBox="1">
            <a:spLocks/>
          </p:cNvSpPr>
          <p:nvPr/>
        </p:nvSpPr>
        <p:spPr>
          <a:xfrm>
            <a:off x="4523220" y="923390"/>
            <a:ext cx="4488150" cy="543200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628650" lvl="1" indent="-285750">
              <a:buFont typeface="Wingdings" panose="05000000000000000000" pitchFamily="2" charset="2"/>
              <a:buChar char="v"/>
            </a:pPr>
            <a:endParaRPr lang="en-US" altLang="ko-KR" sz="2000" smtClean="0"/>
          </a:p>
          <a:p>
            <a:pPr marL="628650" lvl="1" indent="-285750">
              <a:buFont typeface="Wingdings" panose="05000000000000000000" pitchFamily="2" charset="2"/>
              <a:buChar char="v"/>
            </a:pPr>
            <a:r>
              <a:rPr lang="ko-KR" altLang="en-US" sz="1800" smtClean="0"/>
              <a:t>신규 컬럼 생성</a:t>
            </a:r>
            <a:endParaRPr lang="en-US" altLang="ko-KR" sz="180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245" y="1636323"/>
            <a:ext cx="4371975" cy="3162300"/>
          </a:xfrm>
          <a:prstGeom prst="rect">
            <a:avLst/>
          </a:prstGeom>
        </p:spPr>
      </p:pic>
      <p:sp>
        <p:nvSpPr>
          <p:cNvPr id="8" name="설명선 1 7"/>
          <p:cNvSpPr/>
          <p:nvPr/>
        </p:nvSpPr>
        <p:spPr>
          <a:xfrm>
            <a:off x="151245" y="4798623"/>
            <a:ext cx="4262897" cy="549754"/>
          </a:xfrm>
          <a:prstGeom prst="borderCallout1">
            <a:avLst>
              <a:gd name="adj1" fmla="val 1091"/>
              <a:gd name="adj2" fmla="val 48892"/>
              <a:gd name="adj3" fmla="val -428054"/>
              <a:gd name="adj4" fmla="val 49359"/>
            </a:avLst>
          </a:prstGeom>
          <a:solidFill>
            <a:srgbClr val="FFC000"/>
          </a:solidFill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smtClean="0">
                <a:solidFill>
                  <a:schemeClr val="tx1"/>
                </a:solidFill>
              </a:rPr>
              <a:t>대괄호로 묶은 형태는 리스트를 의미함</a:t>
            </a:r>
            <a:endParaRPr lang="en-US" altLang="ko-KR" sz="1000" smtClean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smtClean="0">
                <a:solidFill>
                  <a:schemeClr val="tx1"/>
                </a:solidFill>
              </a:rPr>
              <a:t>여러 개의 컬럼을 선택하기 위해서는 여러 개의 컬럼을 리스트로 묶어서 입력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258792" y="2432649"/>
            <a:ext cx="2300304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1782" y="1636323"/>
            <a:ext cx="4391025" cy="3457575"/>
          </a:xfrm>
          <a:prstGeom prst="rect">
            <a:avLst/>
          </a:prstGeom>
        </p:spPr>
      </p:pic>
      <p:sp>
        <p:nvSpPr>
          <p:cNvPr id="13" name="설명선 1 12"/>
          <p:cNvSpPr/>
          <p:nvPr/>
        </p:nvSpPr>
        <p:spPr>
          <a:xfrm>
            <a:off x="4632164" y="5096946"/>
            <a:ext cx="4262897" cy="251431"/>
          </a:xfrm>
          <a:prstGeom prst="borderCallout1">
            <a:avLst>
              <a:gd name="adj1" fmla="val 1091"/>
              <a:gd name="adj2" fmla="val 48892"/>
              <a:gd name="adj3" fmla="val -1063093"/>
              <a:gd name="adj4" fmla="val 48752"/>
            </a:avLst>
          </a:prstGeom>
          <a:solidFill>
            <a:srgbClr val="FFC000"/>
          </a:solidFill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smtClean="0">
                <a:solidFill>
                  <a:schemeClr val="tx1"/>
                </a:solidFill>
              </a:rPr>
              <a:t>데이터에 존재하지 않던 컬럼에 값을 부여하면 새로운 컬럼이 생성됨</a:t>
            </a:r>
            <a:endParaRPr lang="en-US" altLang="ko-KR" sz="1000" smtClean="0">
              <a:solidFill>
                <a:schemeClr val="tx1"/>
              </a:solidFill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4679329" y="2420422"/>
            <a:ext cx="2170045" cy="12227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lang="ja-JP" altLang="en-US" smtClean="0"/>
              <a:pPr/>
              <a:t>71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4154720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96003" y="187474"/>
            <a:ext cx="2163093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3000" b="1" spc="-200" smtClean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pandas </a:t>
            </a:r>
            <a:r>
              <a:rPr lang="ko-KR" altLang="en-US" sz="3000" b="1" spc="-200" smtClean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기초</a:t>
            </a:r>
            <a:endParaRPr kumimoji="0" lang="ko-KR" altLang="en-US" sz="3000" b="1" spc="-200" dirty="0">
              <a:ln>
                <a:solidFill>
                  <a:prstClr val="black">
                    <a:lumMod val="65000"/>
                    <a:lumOff val="35000"/>
                    <a:alpha val="0"/>
                  </a:prst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텍스트 개체 틀 2"/>
          <p:cNvSpPr>
            <a:spLocks noGrp="1"/>
          </p:cNvSpPr>
          <p:nvPr>
            <p:ph type="body" idx="1"/>
          </p:nvPr>
        </p:nvSpPr>
        <p:spPr>
          <a:xfrm>
            <a:off x="117815" y="926266"/>
            <a:ext cx="4393452" cy="5432004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2000" smtClean="0"/>
              <a:t>데이터 선택 </a:t>
            </a:r>
            <a:r>
              <a:rPr lang="en-US" altLang="ko-KR" sz="2000" smtClean="0"/>
              <a:t>– </a:t>
            </a:r>
            <a:r>
              <a:rPr lang="ko-KR" altLang="en-US" sz="2000" smtClean="0"/>
              <a:t>행 기준</a:t>
            </a:r>
            <a:r>
              <a:rPr lang="en-US" altLang="ko-KR" sz="2000" smtClean="0"/>
              <a:t>(Filtering)</a:t>
            </a:r>
          </a:p>
          <a:p>
            <a:pPr marL="628650" lvl="1" indent="-285750">
              <a:buFont typeface="Wingdings" panose="05000000000000000000" pitchFamily="2" charset="2"/>
              <a:buChar char="v"/>
            </a:pPr>
            <a:r>
              <a:rPr lang="ko-KR" altLang="en-US" sz="1800" smtClean="0"/>
              <a:t>성별이 남성인 데이터 필터링</a:t>
            </a:r>
            <a:endParaRPr lang="en-US" altLang="ko-KR" sz="1800" smtClean="0"/>
          </a:p>
          <a:p>
            <a:pPr marL="628650" lvl="1" indent="-285750">
              <a:buFont typeface="Wingdings" panose="05000000000000000000" pitchFamily="2" charset="2"/>
              <a:buChar char="v"/>
            </a:pPr>
            <a:endParaRPr lang="en-US" altLang="ko-KR" sz="1800"/>
          </a:p>
          <a:p>
            <a:pPr marL="628650" lvl="1" indent="-285750">
              <a:buFont typeface="Wingdings" panose="05000000000000000000" pitchFamily="2" charset="2"/>
              <a:buChar char="v"/>
            </a:pPr>
            <a:endParaRPr lang="en-US" altLang="ko-KR" sz="1800" smtClean="0"/>
          </a:p>
          <a:p>
            <a:pPr marL="628650" lvl="1" indent="-285750">
              <a:buFont typeface="Wingdings" panose="05000000000000000000" pitchFamily="2" charset="2"/>
              <a:buChar char="v"/>
            </a:pPr>
            <a:endParaRPr lang="en-US" altLang="ko-KR" sz="1800"/>
          </a:p>
          <a:p>
            <a:pPr marL="628650" lvl="1" indent="-285750">
              <a:buFont typeface="Wingdings" panose="05000000000000000000" pitchFamily="2" charset="2"/>
              <a:buChar char="v"/>
            </a:pPr>
            <a:endParaRPr lang="en-US" altLang="ko-KR" sz="1800" smtClean="0"/>
          </a:p>
          <a:p>
            <a:pPr marL="628650" lvl="1" indent="-285750">
              <a:buFont typeface="Wingdings" panose="05000000000000000000" pitchFamily="2" charset="2"/>
              <a:buChar char="v"/>
            </a:pPr>
            <a:endParaRPr lang="en-US" altLang="ko-KR" sz="1800"/>
          </a:p>
          <a:p>
            <a:pPr marL="628650" lvl="1" indent="-285750">
              <a:buFont typeface="Wingdings" panose="05000000000000000000" pitchFamily="2" charset="2"/>
              <a:buChar char="v"/>
            </a:pPr>
            <a:endParaRPr lang="en-US" altLang="ko-KR" sz="1800" smtClean="0"/>
          </a:p>
          <a:p>
            <a:pPr marL="628650" lvl="1" indent="-285750">
              <a:buFont typeface="Wingdings" panose="05000000000000000000" pitchFamily="2" charset="2"/>
              <a:buChar char="v"/>
            </a:pPr>
            <a:endParaRPr lang="en-US" altLang="ko-KR" sz="1800"/>
          </a:p>
          <a:p>
            <a:pPr marL="628650" lvl="1" indent="-285750">
              <a:buFont typeface="Wingdings" panose="05000000000000000000" pitchFamily="2" charset="2"/>
              <a:buChar char="v"/>
            </a:pPr>
            <a:endParaRPr lang="en-US" altLang="ko-KR" sz="1800" smtClean="0"/>
          </a:p>
          <a:p>
            <a:pPr marL="628650" lvl="1" indent="-285750">
              <a:buFont typeface="Wingdings" panose="05000000000000000000" pitchFamily="2" charset="2"/>
              <a:buChar char="v"/>
            </a:pPr>
            <a:endParaRPr lang="en-US" altLang="ko-KR" sz="1800"/>
          </a:p>
          <a:p>
            <a:pPr marL="628650" lvl="1" indent="-285750">
              <a:buFont typeface="Wingdings" panose="05000000000000000000" pitchFamily="2" charset="2"/>
              <a:buChar char="v"/>
            </a:pPr>
            <a:r>
              <a:rPr lang="ko-KR" altLang="en-US" sz="1800" smtClean="0"/>
              <a:t>결과</a:t>
            </a:r>
            <a:endParaRPr lang="en-US" altLang="ko-KR" sz="180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868" y="1652587"/>
            <a:ext cx="4400550" cy="263842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0337" y="868217"/>
            <a:ext cx="4381500" cy="3257550"/>
          </a:xfrm>
          <a:prstGeom prst="rect">
            <a:avLst/>
          </a:prstGeom>
        </p:spPr>
      </p:pic>
      <p:cxnSp>
        <p:nvCxnSpPr>
          <p:cNvPr id="16" name="직선 연결선 15"/>
          <p:cNvCxnSpPr/>
          <p:nvPr/>
        </p:nvCxnSpPr>
        <p:spPr>
          <a:xfrm flipV="1">
            <a:off x="940279" y="3642268"/>
            <a:ext cx="3959525" cy="6709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 flipV="1">
            <a:off x="940279" y="3071004"/>
            <a:ext cx="3959525" cy="319177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 flipV="1">
            <a:off x="940279" y="2496992"/>
            <a:ext cx="3959525" cy="563622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그림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0592" y="4125766"/>
            <a:ext cx="3963418" cy="2257425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lang="ja-JP" altLang="en-US" smtClean="0"/>
              <a:pPr/>
              <a:t>72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59465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96003" y="187474"/>
            <a:ext cx="2163093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3000" b="1" spc="-200" smtClean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pandas </a:t>
            </a:r>
            <a:r>
              <a:rPr lang="ko-KR" altLang="en-US" sz="3000" b="1" spc="-200" smtClean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기초</a:t>
            </a:r>
            <a:endParaRPr kumimoji="0" lang="ko-KR" altLang="en-US" sz="3000" b="1" spc="-200" dirty="0">
              <a:ln>
                <a:solidFill>
                  <a:prstClr val="black">
                    <a:lumMod val="65000"/>
                    <a:lumOff val="35000"/>
                    <a:alpha val="0"/>
                  </a:prst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텍스트 개체 틀 2"/>
          <p:cNvSpPr>
            <a:spLocks noGrp="1"/>
          </p:cNvSpPr>
          <p:nvPr>
            <p:ph type="body" idx="1"/>
          </p:nvPr>
        </p:nvSpPr>
        <p:spPr>
          <a:xfrm>
            <a:off x="117815" y="926266"/>
            <a:ext cx="4393452" cy="5432004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2000" smtClean="0"/>
              <a:t>데이터 선택 </a:t>
            </a:r>
            <a:r>
              <a:rPr lang="en-US" altLang="ko-KR" sz="2000" smtClean="0"/>
              <a:t>– </a:t>
            </a:r>
            <a:r>
              <a:rPr lang="ko-KR" altLang="en-US" sz="2000" smtClean="0"/>
              <a:t>행 기준</a:t>
            </a:r>
            <a:r>
              <a:rPr lang="en-US" altLang="ko-KR" sz="2000" smtClean="0"/>
              <a:t>(Filtering)</a:t>
            </a:r>
          </a:p>
          <a:p>
            <a:pPr marL="628650" lvl="1" indent="-285750">
              <a:buFont typeface="Wingdings" panose="05000000000000000000" pitchFamily="2" charset="2"/>
              <a:buChar char="v"/>
            </a:pPr>
            <a:r>
              <a:rPr lang="ko-KR" altLang="en-US" sz="1800" smtClean="0"/>
              <a:t>입국객수가 </a:t>
            </a:r>
            <a:r>
              <a:rPr lang="en-US" altLang="ko-KR" sz="1800" smtClean="0"/>
              <a:t>150,000</a:t>
            </a:r>
            <a:r>
              <a:rPr lang="ko-KR" altLang="en-US" sz="1800" smtClean="0"/>
              <a:t>명 이상인 데이터 필터링</a:t>
            </a:r>
            <a:endParaRPr lang="en-US" altLang="ko-KR" sz="180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816" y="1868068"/>
            <a:ext cx="3541298" cy="2143215"/>
          </a:xfrm>
          <a:prstGeom prst="rect">
            <a:avLst/>
          </a:prstGeom>
        </p:spPr>
      </p:pic>
      <p:sp>
        <p:nvSpPr>
          <p:cNvPr id="11" name="텍스트 개체 틀 2"/>
          <p:cNvSpPr txBox="1">
            <a:spLocks/>
          </p:cNvSpPr>
          <p:nvPr/>
        </p:nvSpPr>
        <p:spPr>
          <a:xfrm>
            <a:off x="4609284" y="923395"/>
            <a:ext cx="4393452" cy="543200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628650" lvl="1" indent="-285750">
              <a:buFont typeface="Wingdings" panose="05000000000000000000" pitchFamily="2" charset="2"/>
              <a:buChar char="v"/>
            </a:pPr>
            <a:endParaRPr lang="en-US" altLang="ko-KR" sz="2400" smtClean="0"/>
          </a:p>
          <a:p>
            <a:pPr marL="628650" lvl="1" indent="-285750">
              <a:buFont typeface="Wingdings" panose="05000000000000000000" pitchFamily="2" charset="2"/>
              <a:buChar char="v"/>
            </a:pPr>
            <a:r>
              <a:rPr lang="ko-KR" altLang="en-US" sz="1800" smtClean="0"/>
              <a:t>성별이 남성이면서 입국객수가 </a:t>
            </a:r>
            <a:r>
              <a:rPr lang="en-US" altLang="ko-KR" sz="1800" smtClean="0"/>
              <a:t>150,000</a:t>
            </a:r>
            <a:r>
              <a:rPr lang="ko-KR" altLang="en-US" sz="1800" smtClean="0"/>
              <a:t>명 이상인 데이터 필터링</a:t>
            </a:r>
            <a:endParaRPr lang="en-US" altLang="ko-KR" sz="1800" smtClean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3660" y="1868068"/>
            <a:ext cx="5285062" cy="1267493"/>
          </a:xfrm>
          <a:prstGeom prst="rect">
            <a:avLst/>
          </a:prstGeom>
        </p:spPr>
      </p:pic>
      <p:sp>
        <p:nvSpPr>
          <p:cNvPr id="14" name="텍스트 개체 틀 2"/>
          <p:cNvSpPr txBox="1">
            <a:spLocks/>
          </p:cNvSpPr>
          <p:nvPr/>
        </p:nvSpPr>
        <p:spPr>
          <a:xfrm>
            <a:off x="117815" y="4011283"/>
            <a:ext cx="4393452" cy="223424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628650" lvl="1" indent="-285750">
              <a:buFont typeface="Wingdings" panose="05000000000000000000" pitchFamily="2" charset="2"/>
              <a:buChar char="v"/>
            </a:pPr>
            <a:r>
              <a:rPr lang="ko-KR" altLang="en-US" sz="1800" smtClean="0"/>
              <a:t>한 컬럼에 대해 여러 조건으로 데이터 필터링</a:t>
            </a:r>
            <a:endParaRPr lang="en-US" altLang="ko-KR" sz="1800" smtClean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815" y="4540410"/>
            <a:ext cx="3541299" cy="1832657"/>
          </a:xfrm>
          <a:prstGeom prst="rect">
            <a:avLst/>
          </a:prstGeom>
        </p:spPr>
      </p:pic>
      <p:sp>
        <p:nvSpPr>
          <p:cNvPr id="17" name="텍스트 개체 틀 2"/>
          <p:cNvSpPr txBox="1">
            <a:spLocks/>
          </p:cNvSpPr>
          <p:nvPr/>
        </p:nvSpPr>
        <p:spPr>
          <a:xfrm>
            <a:off x="4603298" y="3145770"/>
            <a:ext cx="4393452" cy="223424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628650" lvl="1" indent="-285750">
              <a:buFont typeface="Wingdings" panose="05000000000000000000" pitchFamily="2" charset="2"/>
              <a:buChar char="v"/>
            </a:pPr>
            <a:r>
              <a:rPr lang="ko-KR" altLang="en-US" sz="1800" smtClean="0"/>
              <a:t>한 컬럼에 대해 여러 조건으로 데이터 필터링</a:t>
            </a:r>
            <a:endParaRPr lang="en-US" altLang="ko-KR" sz="1800" smtClean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87328" y="3705764"/>
            <a:ext cx="4721394" cy="2132797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lang="ja-JP" altLang="en-US" smtClean="0"/>
              <a:pPr/>
              <a:t>73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4258948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96003" y="187474"/>
            <a:ext cx="2163093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3000" b="1" spc="-200" smtClean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pandas </a:t>
            </a:r>
            <a:r>
              <a:rPr lang="ko-KR" altLang="en-US" sz="3000" b="1" spc="-200" smtClean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기초</a:t>
            </a:r>
            <a:endParaRPr kumimoji="0" lang="ko-KR" altLang="en-US" sz="3000" b="1" spc="-200" dirty="0">
              <a:ln>
                <a:solidFill>
                  <a:prstClr val="black">
                    <a:lumMod val="65000"/>
                    <a:lumOff val="35000"/>
                    <a:alpha val="0"/>
                  </a:prst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텍스트 개체 틀 2"/>
          <p:cNvSpPr>
            <a:spLocks noGrp="1"/>
          </p:cNvSpPr>
          <p:nvPr>
            <p:ph type="body" idx="1"/>
          </p:nvPr>
        </p:nvSpPr>
        <p:spPr>
          <a:xfrm>
            <a:off x="117814" y="926266"/>
            <a:ext cx="8862283" cy="5432004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2000" smtClean="0"/>
              <a:t>데이터 통합 </a:t>
            </a:r>
            <a:r>
              <a:rPr lang="en-US" altLang="ko-KR" sz="2000" smtClean="0"/>
              <a:t>– </a:t>
            </a:r>
            <a:r>
              <a:rPr lang="ko-KR" altLang="en-US" sz="2000" smtClean="0"/>
              <a:t>옆으로 통합</a:t>
            </a:r>
            <a:r>
              <a:rPr lang="en-US" altLang="ko-KR" sz="2000" smtClean="0"/>
              <a:t>(Merge)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5851" y="4251494"/>
            <a:ext cx="2006208" cy="210830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8712" y="775976"/>
            <a:ext cx="3817283" cy="3477047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3245" y="1301778"/>
            <a:ext cx="3905467" cy="2939690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lang="ja-JP" altLang="en-US" smtClean="0"/>
              <a:pPr/>
              <a:t>74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949667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137" y="1381125"/>
            <a:ext cx="4381500" cy="409575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396003" y="187474"/>
            <a:ext cx="2163093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3000" b="1" spc="-200" smtClean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pandas </a:t>
            </a:r>
            <a:r>
              <a:rPr lang="ko-KR" altLang="en-US" sz="3000" b="1" spc="-200" smtClean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기초</a:t>
            </a:r>
            <a:endParaRPr kumimoji="0" lang="ko-KR" altLang="en-US" sz="3000" b="1" spc="-200" dirty="0">
              <a:ln>
                <a:solidFill>
                  <a:prstClr val="black">
                    <a:lumMod val="65000"/>
                    <a:lumOff val="35000"/>
                    <a:alpha val="0"/>
                  </a:prst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텍스트 개체 틀 2"/>
          <p:cNvSpPr>
            <a:spLocks noGrp="1"/>
          </p:cNvSpPr>
          <p:nvPr>
            <p:ph type="body" idx="1"/>
          </p:nvPr>
        </p:nvSpPr>
        <p:spPr>
          <a:xfrm>
            <a:off x="333472" y="926266"/>
            <a:ext cx="8504951" cy="5432004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2000"/>
              <a:t>데이터 통합 </a:t>
            </a:r>
            <a:r>
              <a:rPr lang="en-US" altLang="ko-KR" sz="2000"/>
              <a:t>– </a:t>
            </a:r>
            <a:r>
              <a:rPr lang="ko-KR" altLang="en-US" sz="2000"/>
              <a:t>옆으로 통합</a:t>
            </a:r>
            <a:r>
              <a:rPr lang="en-US" altLang="ko-KR" sz="2000"/>
              <a:t>(Merge)</a:t>
            </a:r>
          </a:p>
        </p:txBody>
      </p:sp>
      <p:sp>
        <p:nvSpPr>
          <p:cNvPr id="7" name="설명선 1 6"/>
          <p:cNvSpPr/>
          <p:nvPr/>
        </p:nvSpPr>
        <p:spPr>
          <a:xfrm>
            <a:off x="4502636" y="811308"/>
            <a:ext cx="4479479" cy="396000"/>
          </a:xfrm>
          <a:prstGeom prst="borderCallout1">
            <a:avLst>
              <a:gd name="adj1" fmla="val 4923"/>
              <a:gd name="adj2" fmla="val -165"/>
              <a:gd name="adj3" fmla="val 344995"/>
              <a:gd name="adj4" fmla="val -65059"/>
            </a:avLst>
          </a:prstGeom>
          <a:solidFill>
            <a:srgbClr val="FFC000"/>
          </a:solidFill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smtClean="0">
                <a:solidFill>
                  <a:schemeClr val="tx1"/>
                </a:solidFill>
              </a:rPr>
              <a:t>기준 테이블과 정보를 결합하고 싶은 테이블 간에 공통된 컬럼에 대해 같은 값을 찾아서 결헙해 하나의 테이블로 합치는 역할을 하는 함수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1311215" y="2156604"/>
            <a:ext cx="577970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설명선 1 11"/>
          <p:cNvSpPr/>
          <p:nvPr/>
        </p:nvSpPr>
        <p:spPr>
          <a:xfrm>
            <a:off x="3351825" y="1899228"/>
            <a:ext cx="1918917" cy="252000"/>
          </a:xfrm>
          <a:prstGeom prst="borderCallout1">
            <a:avLst>
              <a:gd name="adj1" fmla="val 96754"/>
              <a:gd name="adj2" fmla="val -26"/>
              <a:gd name="adj3" fmla="val 99615"/>
              <a:gd name="adj4" fmla="val -74351"/>
            </a:avLst>
          </a:prstGeom>
          <a:solidFill>
            <a:srgbClr val="0070C0"/>
          </a:solidFill>
          <a:ln w="2222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smtClean="0">
                <a:solidFill>
                  <a:schemeClr val="bg1"/>
                </a:solidFill>
              </a:rPr>
              <a:t>왼쪽 테이블은 </a:t>
            </a:r>
            <a:r>
              <a:rPr lang="en-US" altLang="ko-KR" sz="1000" smtClean="0">
                <a:solidFill>
                  <a:schemeClr val="bg1"/>
                </a:solidFill>
              </a:rPr>
              <a:t>sample_1</a:t>
            </a:r>
            <a:r>
              <a:rPr lang="ko-KR" altLang="en-US" sz="1000" smtClean="0">
                <a:solidFill>
                  <a:schemeClr val="bg1"/>
                </a:solidFill>
              </a:rPr>
              <a:t>로 지정</a:t>
            </a:r>
            <a:endParaRPr lang="ko-KR" altLang="en-US" sz="1000">
              <a:solidFill>
                <a:schemeClr val="bg1"/>
              </a:solidFill>
            </a:endParaRPr>
          </a:p>
        </p:txBody>
      </p:sp>
      <p:sp>
        <p:nvSpPr>
          <p:cNvPr id="13" name="설명선 1 12"/>
          <p:cNvSpPr/>
          <p:nvPr/>
        </p:nvSpPr>
        <p:spPr>
          <a:xfrm>
            <a:off x="5337823" y="2053499"/>
            <a:ext cx="2262045" cy="252000"/>
          </a:xfrm>
          <a:prstGeom prst="borderCallout1">
            <a:avLst>
              <a:gd name="adj1" fmla="val 97911"/>
              <a:gd name="adj2" fmla="val -312"/>
              <a:gd name="adj3" fmla="val 101233"/>
              <a:gd name="adj4" fmla="val -151408"/>
            </a:avLst>
          </a:prstGeom>
          <a:solidFill>
            <a:srgbClr val="92D050"/>
          </a:solidFill>
          <a:ln w="222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smtClean="0">
                <a:solidFill>
                  <a:schemeClr val="tx1"/>
                </a:solidFill>
              </a:rPr>
              <a:t>오른쪽 테이블은 </a:t>
            </a:r>
            <a:r>
              <a:rPr lang="en-US" altLang="ko-KR" sz="1000" smtClean="0">
                <a:solidFill>
                  <a:schemeClr val="tx1"/>
                </a:solidFill>
              </a:rPr>
              <a:t>code_master</a:t>
            </a:r>
            <a:r>
              <a:rPr lang="ko-KR" altLang="en-US" sz="1000" smtClean="0">
                <a:solidFill>
                  <a:schemeClr val="tx1"/>
                </a:solidFill>
              </a:rPr>
              <a:t>로 지정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15" name="설명선 1 14"/>
          <p:cNvSpPr/>
          <p:nvPr/>
        </p:nvSpPr>
        <p:spPr>
          <a:xfrm>
            <a:off x="6607833" y="2356675"/>
            <a:ext cx="2374282" cy="252000"/>
          </a:xfrm>
          <a:prstGeom prst="borderCallout1">
            <a:avLst>
              <a:gd name="adj1" fmla="val 28452"/>
              <a:gd name="adj2" fmla="val 1098"/>
              <a:gd name="adj3" fmla="val 38140"/>
              <a:gd name="adj4" fmla="val -197310"/>
            </a:avLst>
          </a:prstGeom>
          <a:solidFill>
            <a:srgbClr val="00B0F0"/>
          </a:solidFill>
          <a:ln w="222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smtClean="0">
                <a:solidFill>
                  <a:schemeClr val="tx1"/>
                </a:solidFill>
              </a:rPr>
              <a:t>왼쪽 테이블을 기준으로 두 테이블 결합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16" name="설명선 1 15"/>
          <p:cNvSpPr/>
          <p:nvPr/>
        </p:nvSpPr>
        <p:spPr>
          <a:xfrm>
            <a:off x="3359430" y="2489016"/>
            <a:ext cx="1560800" cy="252000"/>
          </a:xfrm>
          <a:prstGeom prst="borderCallout1">
            <a:avLst>
              <a:gd name="adj1" fmla="val 44842"/>
              <a:gd name="adj2" fmla="val 1536"/>
              <a:gd name="adj3" fmla="val 48164"/>
              <a:gd name="adj4" fmla="val -89902"/>
            </a:avLst>
          </a:prstGeom>
          <a:solidFill>
            <a:schemeClr val="accent4">
              <a:lumMod val="75000"/>
            </a:schemeClr>
          </a:solidFill>
          <a:ln w="22225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smtClean="0">
                <a:solidFill>
                  <a:schemeClr val="tx1"/>
                </a:solidFill>
              </a:rPr>
              <a:t>왼쪽 테이블의 기준 컬럼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19" name="설명선 1 18"/>
          <p:cNvSpPr/>
          <p:nvPr/>
        </p:nvSpPr>
        <p:spPr>
          <a:xfrm>
            <a:off x="3351825" y="2809552"/>
            <a:ext cx="1700672" cy="252000"/>
          </a:xfrm>
          <a:prstGeom prst="borderCallout1">
            <a:avLst>
              <a:gd name="adj1" fmla="val -2185"/>
              <a:gd name="adj2" fmla="val 668"/>
              <a:gd name="adj3" fmla="val -4420"/>
              <a:gd name="adj4" fmla="val -83198"/>
            </a:avLst>
          </a:prstGeom>
          <a:solidFill>
            <a:schemeClr val="bg1">
              <a:lumMod val="65000"/>
            </a:schemeClr>
          </a:solidFill>
          <a:ln w="222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smtClean="0">
                <a:solidFill>
                  <a:schemeClr val="bg1"/>
                </a:solidFill>
              </a:rPr>
              <a:t>오른쪽 테이블의 기준 컬럼</a:t>
            </a:r>
            <a:endParaRPr lang="en-US" altLang="ko-KR" sz="1000" smtClean="0">
              <a:solidFill>
                <a:schemeClr val="bg1"/>
              </a:solidFill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6946" y="3737320"/>
            <a:ext cx="2935668" cy="2674010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5120" y="4148067"/>
            <a:ext cx="3003485" cy="2260758"/>
          </a:xfrm>
          <a:prstGeom prst="rect">
            <a:avLst/>
          </a:prstGeom>
        </p:spPr>
      </p:pic>
      <p:cxnSp>
        <p:nvCxnSpPr>
          <p:cNvPr id="23" name="직선 연결선 22"/>
          <p:cNvCxnSpPr/>
          <p:nvPr/>
        </p:nvCxnSpPr>
        <p:spPr>
          <a:xfrm flipV="1">
            <a:off x="3623094" y="4963083"/>
            <a:ext cx="2845751" cy="309506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 flipV="1">
            <a:off x="3589857" y="4959017"/>
            <a:ext cx="2900395" cy="513792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 flipV="1">
            <a:off x="3646160" y="5495953"/>
            <a:ext cx="2844092" cy="496224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flipV="1">
            <a:off x="3646160" y="5500019"/>
            <a:ext cx="2822685" cy="687833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직사각형 42"/>
          <p:cNvSpPr/>
          <p:nvPr/>
        </p:nvSpPr>
        <p:spPr>
          <a:xfrm>
            <a:off x="474453" y="3429000"/>
            <a:ext cx="2018581" cy="2043809"/>
          </a:xfrm>
          <a:prstGeom prst="rect">
            <a:avLst/>
          </a:prstGeom>
          <a:noFill/>
          <a:ln w="254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/>
          <p:cNvSpPr/>
          <p:nvPr/>
        </p:nvSpPr>
        <p:spPr>
          <a:xfrm>
            <a:off x="2527364" y="3437132"/>
            <a:ext cx="496350" cy="2043809"/>
          </a:xfrm>
          <a:prstGeom prst="rect">
            <a:avLst/>
          </a:prstGeom>
          <a:noFill/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굽은 화살표 44"/>
          <p:cNvSpPr/>
          <p:nvPr/>
        </p:nvSpPr>
        <p:spPr>
          <a:xfrm rot="16200000">
            <a:off x="1953732" y="4809080"/>
            <a:ext cx="414238" cy="1768538"/>
          </a:xfrm>
          <a:prstGeom prst="bentArrow">
            <a:avLst>
              <a:gd name="adj1" fmla="val 33657"/>
              <a:gd name="adj2" fmla="val 36986"/>
              <a:gd name="adj3" fmla="val 27624"/>
              <a:gd name="adj4" fmla="val 1274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6" name="굽은 화살표 45"/>
          <p:cNvSpPr/>
          <p:nvPr/>
        </p:nvSpPr>
        <p:spPr>
          <a:xfrm flipH="1">
            <a:off x="3026778" y="3525635"/>
            <a:ext cx="3796715" cy="1127061"/>
          </a:xfrm>
          <a:prstGeom prst="bentArrow">
            <a:avLst>
              <a:gd name="adj1" fmla="val 14484"/>
              <a:gd name="adj2" fmla="val 11597"/>
              <a:gd name="adj3" fmla="val 17730"/>
              <a:gd name="adj4" fmla="val 1274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lang="ja-JP" altLang="en-US" smtClean="0"/>
              <a:pPr/>
              <a:t>75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190674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240" y="1268266"/>
            <a:ext cx="4400550" cy="356235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396003" y="187474"/>
            <a:ext cx="2163093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3000" b="1" spc="-200" smtClean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pandas </a:t>
            </a:r>
            <a:r>
              <a:rPr lang="ko-KR" altLang="en-US" sz="3000" b="1" spc="-200" smtClean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기초</a:t>
            </a:r>
            <a:endParaRPr kumimoji="0" lang="ko-KR" altLang="en-US" sz="3000" b="1" spc="-200" dirty="0">
              <a:ln>
                <a:solidFill>
                  <a:prstClr val="black">
                    <a:lumMod val="65000"/>
                    <a:lumOff val="35000"/>
                    <a:alpha val="0"/>
                  </a:prst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텍스트 개체 틀 2"/>
          <p:cNvSpPr>
            <a:spLocks noGrp="1"/>
          </p:cNvSpPr>
          <p:nvPr>
            <p:ph type="body" idx="1"/>
          </p:nvPr>
        </p:nvSpPr>
        <p:spPr>
          <a:xfrm>
            <a:off x="333472" y="926266"/>
            <a:ext cx="8504951" cy="5432004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2000"/>
              <a:t>데이터 통합 </a:t>
            </a:r>
            <a:r>
              <a:rPr lang="en-US" altLang="ko-KR" sz="2000"/>
              <a:t>– </a:t>
            </a:r>
            <a:r>
              <a:rPr lang="ko-KR" altLang="en-US" sz="2000"/>
              <a:t>옆으로 통합</a:t>
            </a:r>
            <a:r>
              <a:rPr lang="en-US" altLang="ko-KR" sz="2000"/>
              <a:t>(Merge)</a:t>
            </a:r>
          </a:p>
        </p:txBody>
      </p:sp>
      <p:sp>
        <p:nvSpPr>
          <p:cNvPr id="15" name="설명선 1 14"/>
          <p:cNvSpPr/>
          <p:nvPr/>
        </p:nvSpPr>
        <p:spPr>
          <a:xfrm>
            <a:off x="3881064" y="2270951"/>
            <a:ext cx="3891335" cy="252000"/>
          </a:xfrm>
          <a:prstGeom prst="borderCallout1">
            <a:avLst>
              <a:gd name="adj1" fmla="val 28452"/>
              <a:gd name="adj2" fmla="val 211"/>
              <a:gd name="adj3" fmla="val 27871"/>
              <a:gd name="adj4" fmla="val -39769"/>
            </a:avLst>
          </a:prstGeom>
          <a:solidFill>
            <a:srgbClr val="00B0F0"/>
          </a:solidFill>
          <a:ln w="222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smtClean="0">
                <a:solidFill>
                  <a:schemeClr val="tx1"/>
                </a:solidFill>
              </a:rPr>
              <a:t>두 테이블의 기준 컬럼의 값이 서로 일치하는 경우에만 데이터 통합</a:t>
            </a:r>
            <a:endParaRPr lang="ko-KR" altLang="en-US" sz="1000">
              <a:solidFill>
                <a:schemeClr val="tx1"/>
              </a:solidFill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6946" y="3737320"/>
            <a:ext cx="2935668" cy="2674010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5120" y="4148067"/>
            <a:ext cx="3003485" cy="2260758"/>
          </a:xfrm>
          <a:prstGeom prst="rect">
            <a:avLst/>
          </a:prstGeom>
        </p:spPr>
      </p:pic>
      <p:cxnSp>
        <p:nvCxnSpPr>
          <p:cNvPr id="23" name="직선 연결선 22"/>
          <p:cNvCxnSpPr/>
          <p:nvPr/>
        </p:nvCxnSpPr>
        <p:spPr>
          <a:xfrm flipV="1">
            <a:off x="3623094" y="4963083"/>
            <a:ext cx="2845751" cy="309506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 flipV="1">
            <a:off x="3589857" y="4959017"/>
            <a:ext cx="2900395" cy="513792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 flipV="1">
            <a:off x="3646160" y="5495953"/>
            <a:ext cx="2844092" cy="496224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flipV="1">
            <a:off x="3646160" y="5500019"/>
            <a:ext cx="2822685" cy="687833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직사각형 42"/>
          <p:cNvSpPr/>
          <p:nvPr/>
        </p:nvSpPr>
        <p:spPr>
          <a:xfrm>
            <a:off x="474453" y="3364302"/>
            <a:ext cx="2018581" cy="1466315"/>
          </a:xfrm>
          <a:prstGeom prst="rect">
            <a:avLst/>
          </a:prstGeom>
          <a:noFill/>
          <a:ln w="254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/>
          <p:cNvSpPr/>
          <p:nvPr/>
        </p:nvSpPr>
        <p:spPr>
          <a:xfrm>
            <a:off x="2527364" y="3364302"/>
            <a:ext cx="496350" cy="1466315"/>
          </a:xfrm>
          <a:prstGeom prst="rect">
            <a:avLst/>
          </a:prstGeom>
          <a:noFill/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굽은 화살표 44"/>
          <p:cNvSpPr/>
          <p:nvPr/>
        </p:nvSpPr>
        <p:spPr>
          <a:xfrm rot="16200000">
            <a:off x="1625925" y="4481273"/>
            <a:ext cx="1069852" cy="1768538"/>
          </a:xfrm>
          <a:prstGeom prst="bentArrow">
            <a:avLst>
              <a:gd name="adj1" fmla="val 16725"/>
              <a:gd name="adj2" fmla="val 17466"/>
              <a:gd name="adj3" fmla="val 18755"/>
              <a:gd name="adj4" fmla="val 1274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6" name="굽은 화살표 45"/>
          <p:cNvSpPr/>
          <p:nvPr/>
        </p:nvSpPr>
        <p:spPr>
          <a:xfrm flipH="1">
            <a:off x="3026778" y="3525635"/>
            <a:ext cx="3796715" cy="1127061"/>
          </a:xfrm>
          <a:prstGeom prst="bentArrow">
            <a:avLst>
              <a:gd name="adj1" fmla="val 14484"/>
              <a:gd name="adj2" fmla="val 11597"/>
              <a:gd name="adj3" fmla="val 17730"/>
              <a:gd name="adj4" fmla="val 1274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lang="ja-JP" altLang="en-US" smtClean="0"/>
              <a:pPr/>
              <a:t>76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460333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96003" y="187474"/>
            <a:ext cx="2163093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3000" b="1" spc="-200" smtClean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pandas </a:t>
            </a:r>
            <a:r>
              <a:rPr lang="ko-KR" altLang="en-US" sz="3000" b="1" spc="-200" smtClean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기초</a:t>
            </a:r>
            <a:endParaRPr kumimoji="0" lang="ko-KR" altLang="en-US" sz="3000" b="1" spc="-200" dirty="0">
              <a:ln>
                <a:solidFill>
                  <a:prstClr val="black">
                    <a:lumMod val="65000"/>
                    <a:lumOff val="35000"/>
                    <a:alpha val="0"/>
                  </a:prst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8712" y="1300249"/>
            <a:ext cx="3884505" cy="244361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042" y="1289473"/>
            <a:ext cx="3943670" cy="296202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5215" y="3754641"/>
            <a:ext cx="2846455" cy="2603630"/>
          </a:xfrm>
          <a:prstGeom prst="rect">
            <a:avLst/>
          </a:prstGeom>
        </p:spPr>
      </p:pic>
      <p:sp>
        <p:nvSpPr>
          <p:cNvPr id="14" name="텍스트 개체 틀 2"/>
          <p:cNvSpPr>
            <a:spLocks noGrp="1"/>
          </p:cNvSpPr>
          <p:nvPr>
            <p:ph type="body" idx="1"/>
          </p:nvPr>
        </p:nvSpPr>
        <p:spPr>
          <a:xfrm>
            <a:off x="333472" y="926266"/>
            <a:ext cx="8504951" cy="5432004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2000"/>
              <a:t>데이터 통합 </a:t>
            </a:r>
            <a:r>
              <a:rPr lang="en-US" altLang="ko-KR" sz="2000"/>
              <a:t>– </a:t>
            </a:r>
            <a:r>
              <a:rPr lang="ko-KR" altLang="en-US" sz="2000" smtClean="0"/>
              <a:t>아래로 </a:t>
            </a:r>
            <a:r>
              <a:rPr lang="ko-KR" altLang="en-US" sz="2000"/>
              <a:t>통합</a:t>
            </a:r>
            <a:r>
              <a:rPr lang="en-US" altLang="ko-KR" sz="2000" smtClean="0"/>
              <a:t>(Append)</a:t>
            </a:r>
            <a:endParaRPr lang="en-US" altLang="ko-KR" sz="200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lang="ja-JP" altLang="en-US" smtClean="0"/>
              <a:pPr/>
              <a:t>77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53357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29" y="1171575"/>
            <a:ext cx="4552950" cy="451485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396003" y="187474"/>
            <a:ext cx="2163093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3000" b="1" spc="-200" smtClean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pandas </a:t>
            </a:r>
            <a:r>
              <a:rPr lang="ko-KR" altLang="en-US" sz="3000" b="1" spc="-200" smtClean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기초</a:t>
            </a:r>
            <a:endParaRPr kumimoji="0" lang="ko-KR" altLang="en-US" sz="3000" b="1" spc="-200" dirty="0">
              <a:ln>
                <a:solidFill>
                  <a:prstClr val="black">
                    <a:lumMod val="65000"/>
                    <a:lumOff val="35000"/>
                    <a:alpha val="0"/>
                  </a:prst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텍스트 개체 틀 2"/>
          <p:cNvSpPr>
            <a:spLocks noGrp="1"/>
          </p:cNvSpPr>
          <p:nvPr>
            <p:ph type="body" idx="1"/>
          </p:nvPr>
        </p:nvSpPr>
        <p:spPr>
          <a:xfrm>
            <a:off x="333472" y="926266"/>
            <a:ext cx="8504951" cy="5432004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2000"/>
              <a:t>데이터 통합 </a:t>
            </a:r>
            <a:r>
              <a:rPr lang="en-US" altLang="ko-KR" sz="2000"/>
              <a:t>– </a:t>
            </a:r>
            <a:r>
              <a:rPr lang="ko-KR" altLang="en-US" sz="2000" smtClean="0"/>
              <a:t>아래로 </a:t>
            </a:r>
            <a:r>
              <a:rPr lang="ko-KR" altLang="en-US" sz="2000"/>
              <a:t>통합</a:t>
            </a:r>
            <a:r>
              <a:rPr lang="en-US" altLang="ko-KR" sz="2000" smtClean="0"/>
              <a:t>(Append)</a:t>
            </a:r>
            <a:endParaRPr lang="en-US" altLang="ko-KR" sz="2000"/>
          </a:p>
        </p:txBody>
      </p:sp>
      <p:sp>
        <p:nvSpPr>
          <p:cNvPr id="7" name="설명선 1 6"/>
          <p:cNvSpPr/>
          <p:nvPr/>
        </p:nvSpPr>
        <p:spPr>
          <a:xfrm>
            <a:off x="4691879" y="811308"/>
            <a:ext cx="4290236" cy="702110"/>
          </a:xfrm>
          <a:prstGeom prst="borderCallout1">
            <a:avLst>
              <a:gd name="adj1" fmla="val 4923"/>
              <a:gd name="adj2" fmla="val -165"/>
              <a:gd name="adj3" fmla="val 164543"/>
              <a:gd name="adj4" fmla="val -36988"/>
            </a:avLst>
          </a:prstGeom>
          <a:solidFill>
            <a:srgbClr val="FFC000"/>
          </a:solidFill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smtClean="0">
                <a:solidFill>
                  <a:schemeClr val="tx1"/>
                </a:solidFill>
              </a:rPr>
              <a:t>append() </a:t>
            </a:r>
            <a:r>
              <a:rPr lang="ko-KR" altLang="en-US" sz="1000" smtClean="0">
                <a:solidFill>
                  <a:schemeClr val="tx1"/>
                </a:solidFill>
              </a:rPr>
              <a:t>함수를 사용해 </a:t>
            </a:r>
            <a:r>
              <a:rPr lang="en-US" altLang="ko-KR" sz="1000" smtClean="0">
                <a:solidFill>
                  <a:schemeClr val="tx1"/>
                </a:solidFill>
              </a:rPr>
              <a:t>sample_1_code</a:t>
            </a:r>
            <a:r>
              <a:rPr lang="ko-KR" altLang="en-US" sz="1000" smtClean="0">
                <a:solidFill>
                  <a:schemeClr val="tx1"/>
                </a:solidFill>
              </a:rPr>
              <a:t>의 칼럼을 기준으로 </a:t>
            </a:r>
            <a:r>
              <a:rPr lang="en-US" altLang="ko-KR" sz="1000" smtClean="0">
                <a:solidFill>
                  <a:schemeClr val="tx1"/>
                </a:solidFill>
              </a:rPr>
              <a:t>sample_2_code</a:t>
            </a:r>
            <a:r>
              <a:rPr lang="ko-KR" altLang="en-US" sz="1000" smtClean="0">
                <a:solidFill>
                  <a:schemeClr val="tx1"/>
                </a:solidFill>
              </a:rPr>
              <a:t>를</a:t>
            </a:r>
            <a:r>
              <a:rPr lang="en-US" altLang="ko-KR" sz="1000" smtClean="0">
                <a:solidFill>
                  <a:schemeClr val="tx1"/>
                </a:solidFill>
              </a:rPr>
              <a:t> </a:t>
            </a:r>
            <a:r>
              <a:rPr lang="ko-KR" altLang="en-US" sz="1000" smtClean="0">
                <a:solidFill>
                  <a:schemeClr val="tx1"/>
                </a:solidFill>
              </a:rPr>
              <a:t>아래로 통합</a:t>
            </a:r>
            <a:endParaRPr lang="en-US" altLang="ko-KR" sz="1000" smtClean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smtClean="0">
                <a:solidFill>
                  <a:schemeClr val="tx1"/>
                </a:solidFill>
              </a:rPr>
              <a:t>append() </a:t>
            </a:r>
            <a:r>
              <a:rPr lang="ko-KR" altLang="en-US" sz="1000" smtClean="0">
                <a:solidFill>
                  <a:schemeClr val="tx1"/>
                </a:solidFill>
              </a:rPr>
              <a:t>함수를 사용하여 데이터 통합을 하기 위해서는 반드시 컬럼 순서가 동일해야 함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8" name="직선 연결선 7"/>
          <p:cNvCxnSpPr/>
          <p:nvPr/>
        </p:nvCxnSpPr>
        <p:spPr>
          <a:xfrm flipV="1">
            <a:off x="905774" y="1949571"/>
            <a:ext cx="2234242" cy="8627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설명선 1 11"/>
          <p:cNvSpPr/>
          <p:nvPr/>
        </p:nvSpPr>
        <p:spPr>
          <a:xfrm>
            <a:off x="4691879" y="1706198"/>
            <a:ext cx="2726838" cy="252000"/>
          </a:xfrm>
          <a:prstGeom prst="borderCallout1">
            <a:avLst>
              <a:gd name="adj1" fmla="val 96754"/>
              <a:gd name="adj2" fmla="val -26"/>
              <a:gd name="adj3" fmla="val 99615"/>
              <a:gd name="adj4" fmla="val -50941"/>
            </a:avLst>
          </a:prstGeom>
          <a:solidFill>
            <a:srgbClr val="0070C0"/>
          </a:solidFill>
          <a:ln w="2222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smtClean="0">
                <a:solidFill>
                  <a:schemeClr val="bg1"/>
                </a:solidFill>
              </a:rPr>
              <a:t>일반적으로 </a:t>
            </a:r>
            <a:r>
              <a:rPr lang="en-US" altLang="ko-KR" sz="1000" smtClean="0">
                <a:solidFill>
                  <a:schemeClr val="bg1"/>
                </a:solidFill>
              </a:rPr>
              <a:t>ignore_index = True </a:t>
            </a:r>
            <a:r>
              <a:rPr lang="ko-KR" altLang="en-US" sz="1000" smtClean="0">
                <a:solidFill>
                  <a:schemeClr val="bg1"/>
                </a:solidFill>
              </a:rPr>
              <a:t>인자를 지정함</a:t>
            </a:r>
            <a:endParaRPr lang="ko-KR" altLang="en-US" sz="1000">
              <a:solidFill>
                <a:schemeClr val="bg1"/>
              </a:solidFill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299941" y="2907102"/>
            <a:ext cx="2723774" cy="1587261"/>
          </a:xfrm>
          <a:prstGeom prst="rect">
            <a:avLst/>
          </a:prstGeom>
          <a:noFill/>
          <a:ln w="254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/>
          <p:cNvSpPr/>
          <p:nvPr/>
        </p:nvSpPr>
        <p:spPr>
          <a:xfrm>
            <a:off x="296878" y="4537493"/>
            <a:ext cx="2726836" cy="986578"/>
          </a:xfrm>
          <a:prstGeom prst="rect">
            <a:avLst/>
          </a:prstGeom>
          <a:noFill/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4899" y="4378539"/>
            <a:ext cx="3195086" cy="2009924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6557" y="2040836"/>
            <a:ext cx="3183428" cy="2391017"/>
          </a:xfrm>
          <a:prstGeom prst="rect">
            <a:avLst/>
          </a:prstGeom>
        </p:spPr>
      </p:pic>
      <p:sp>
        <p:nvSpPr>
          <p:cNvPr id="14" name="왼쪽 화살표 13"/>
          <p:cNvSpPr/>
          <p:nvPr/>
        </p:nvSpPr>
        <p:spPr>
          <a:xfrm>
            <a:off x="3023714" y="3200400"/>
            <a:ext cx="2082843" cy="30192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왼쪽 화살표 30"/>
          <p:cNvSpPr/>
          <p:nvPr/>
        </p:nvSpPr>
        <p:spPr>
          <a:xfrm>
            <a:off x="3023714" y="5218352"/>
            <a:ext cx="2082843" cy="30192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lang="ja-JP" altLang="en-US" smtClean="0"/>
              <a:pPr/>
              <a:t>78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218489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96003" y="187474"/>
            <a:ext cx="2163093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3000" b="1" spc="-200" smtClean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pandas </a:t>
            </a:r>
            <a:r>
              <a:rPr lang="ko-KR" altLang="en-US" sz="3000" b="1" spc="-200" smtClean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기초</a:t>
            </a:r>
            <a:endParaRPr kumimoji="0" lang="ko-KR" altLang="en-US" sz="3000" b="1" spc="-200" dirty="0">
              <a:ln>
                <a:solidFill>
                  <a:prstClr val="black">
                    <a:lumMod val="65000"/>
                    <a:lumOff val="35000"/>
                    <a:alpha val="0"/>
                  </a:prst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텍스트 개체 틀 2"/>
          <p:cNvSpPr>
            <a:spLocks noGrp="1"/>
          </p:cNvSpPr>
          <p:nvPr>
            <p:ph type="body" idx="1"/>
          </p:nvPr>
        </p:nvSpPr>
        <p:spPr>
          <a:xfrm>
            <a:off x="333472" y="926266"/>
            <a:ext cx="8504951" cy="5432004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2000" smtClean="0"/>
              <a:t>데이터 저장</a:t>
            </a:r>
            <a:r>
              <a:rPr lang="en-US" altLang="ko-KR" sz="2000" smtClean="0"/>
              <a:t>(to_excel)</a:t>
            </a:r>
            <a:endParaRPr lang="en-US" altLang="ko-KR" sz="200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653" y="1250380"/>
            <a:ext cx="4543425" cy="92392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653" y="2498419"/>
            <a:ext cx="3714750" cy="2543175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lang="ja-JP" altLang="en-US" smtClean="0"/>
              <a:pPr/>
              <a:t>79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195206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4167087"/>
            <a:ext cx="9144001" cy="2295113"/>
          </a:xfrm>
          <a:prstGeom prst="rect">
            <a:avLst/>
          </a:prstGeom>
        </p:spPr>
      </p:pic>
      <p:pic>
        <p:nvPicPr>
          <p:cNvPr id="104450" name="Picture 2" descr="3 essential future technologies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038227" y="1054747"/>
            <a:ext cx="7124701" cy="5375193"/>
          </a:xfrm>
          <a:prstGeom prst="rect">
            <a:avLst/>
          </a:prstGeom>
          <a:noFill/>
        </p:spPr>
      </p:pic>
      <p:sp>
        <p:nvSpPr>
          <p:cNvPr id="7" name="직사각형 6"/>
          <p:cNvSpPr/>
          <p:nvPr/>
        </p:nvSpPr>
        <p:spPr>
          <a:xfrm>
            <a:off x="396003" y="187475"/>
            <a:ext cx="3684022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3000" b="1" spc="-200" smtClean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인공지능 </a:t>
            </a:r>
            <a:r>
              <a:rPr lang="en-US" altLang="ko-KR" sz="3000" b="1" spc="-200" smtClean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vs. </a:t>
            </a:r>
            <a:r>
              <a:rPr lang="ko-KR" altLang="en-US" sz="3000" b="1" spc="-200" smtClean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빅데이터</a:t>
            </a:r>
            <a:endParaRPr kumimoji="0" lang="ko-KR" altLang="en-US" sz="3000" b="1" spc="-200" dirty="0">
              <a:ln>
                <a:solidFill>
                  <a:prstClr val="black">
                    <a:lumMod val="65000"/>
                    <a:lumOff val="35000"/>
                    <a:alpha val="0"/>
                  </a:prst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lang="ja-JP" altLang="en-US" smtClean="0"/>
              <a:pPr/>
              <a:t>8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444514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96003" y="187474"/>
            <a:ext cx="2557110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3000" b="1" spc="-200" smtClean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웹 크롤링</a:t>
            </a:r>
            <a:r>
              <a:rPr lang="en-US" altLang="ko-KR" sz="3000" b="1" spc="-200" smtClean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3000" b="1" spc="-200" smtClean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기초</a:t>
            </a:r>
            <a:endParaRPr kumimoji="0" lang="ko-KR" altLang="en-US" sz="3000" b="1" spc="-200" dirty="0">
              <a:ln>
                <a:solidFill>
                  <a:prstClr val="black">
                    <a:lumMod val="65000"/>
                    <a:lumOff val="35000"/>
                    <a:alpha val="0"/>
                  </a:prst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텍스트 개체 틀 2"/>
          <p:cNvSpPr>
            <a:spLocks noGrp="1"/>
          </p:cNvSpPr>
          <p:nvPr>
            <p:ph type="body" idx="1"/>
          </p:nvPr>
        </p:nvSpPr>
        <p:spPr>
          <a:xfrm>
            <a:off x="333472" y="926266"/>
            <a:ext cx="8504951" cy="5432004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2000" smtClean="0"/>
              <a:t>웹 크롤링</a:t>
            </a:r>
            <a:r>
              <a:rPr lang="en-US" altLang="ko-KR" sz="2000" smtClean="0"/>
              <a:t>(Web Crawling)</a:t>
            </a:r>
          </a:p>
          <a:p>
            <a:pPr marL="628650" lvl="1" indent="-285750">
              <a:buFont typeface="Wingdings" panose="05000000000000000000" pitchFamily="2" charset="2"/>
              <a:buChar char="v"/>
            </a:pPr>
            <a:r>
              <a:rPr lang="ko-KR" altLang="en-US" sz="1800" smtClean="0"/>
              <a:t>웹</a:t>
            </a:r>
            <a:r>
              <a:rPr lang="en-US" altLang="ko-KR" sz="1800" smtClean="0"/>
              <a:t> </a:t>
            </a:r>
            <a:r>
              <a:rPr lang="ko-KR" altLang="en-US" sz="1800" smtClean="0"/>
              <a:t>페이지에 있는 정보를 가지고 오는 것을 의미</a:t>
            </a:r>
            <a:endParaRPr lang="en-US" altLang="ko-KR" sz="1800"/>
          </a:p>
          <a:p>
            <a:pPr marL="971550" lvl="2" indent="-285750">
              <a:buFont typeface="Wingdings" panose="05000000000000000000" pitchFamily="2" charset="2"/>
              <a:buChar char="Ø"/>
            </a:pPr>
            <a:r>
              <a:rPr lang="en-US" altLang="ko-KR" sz="1600" smtClean="0"/>
              <a:t>selenium </a:t>
            </a:r>
            <a:r>
              <a:rPr lang="ko-KR" altLang="en-US" sz="1600" smtClean="0"/>
              <a:t>라이브러리</a:t>
            </a:r>
            <a:endParaRPr lang="en-US" altLang="ko-KR" sz="1600"/>
          </a:p>
          <a:p>
            <a:pPr marL="1314450" lvl="3" indent="-285750">
              <a:buFont typeface="Wingdings" panose="05000000000000000000" pitchFamily="2" charset="2"/>
              <a:buChar char="ü"/>
            </a:pPr>
            <a:r>
              <a:rPr lang="en-US" altLang="ko-KR" sz="1400" smtClean="0"/>
              <a:t>webdriver</a:t>
            </a:r>
            <a:r>
              <a:rPr lang="ko-KR" altLang="en-US" sz="1400" smtClean="0"/>
              <a:t>를 활용해 웹 브라우저 조작</a:t>
            </a:r>
            <a:endParaRPr lang="en-US" altLang="ko-KR" sz="1400" smtClean="0"/>
          </a:p>
          <a:p>
            <a:pPr marL="1314450" lvl="3" indent="-285750">
              <a:buFont typeface="Wingdings" panose="05000000000000000000" pitchFamily="2" charset="2"/>
              <a:buChar char="ü"/>
            </a:pPr>
            <a:r>
              <a:rPr lang="en-US" altLang="ko-KR" sz="1400" smtClean="0"/>
              <a:t>webdriver</a:t>
            </a:r>
            <a:r>
              <a:rPr lang="ko-KR" altLang="en-US" sz="1400" smtClean="0"/>
              <a:t>는 크롬이나 인터넷 익스플로러 등에서 사이트 접속</a:t>
            </a:r>
            <a:r>
              <a:rPr lang="en-US" altLang="ko-KR" sz="1400" smtClean="0"/>
              <a:t>, </a:t>
            </a:r>
            <a:r>
              <a:rPr lang="ko-KR" altLang="en-US" sz="1400" smtClean="0"/>
              <a:t>버튼</a:t>
            </a:r>
            <a:r>
              <a:rPr lang="en-US" altLang="ko-KR" sz="1400"/>
              <a:t> </a:t>
            </a:r>
            <a:r>
              <a:rPr lang="ko-KR" altLang="en-US" sz="1400" smtClean="0"/>
              <a:t>클릭</a:t>
            </a:r>
            <a:r>
              <a:rPr lang="en-US" altLang="ko-KR" sz="1400" smtClean="0"/>
              <a:t>, </a:t>
            </a:r>
            <a:r>
              <a:rPr lang="ko-KR" altLang="en-US" sz="1400" smtClean="0"/>
              <a:t>글자 입력과 같이 웹 브라우저에서 사람이 할 수 있는 일들을 코드를 통해 제어할 수 있는 라이브러리</a:t>
            </a:r>
            <a:endParaRPr lang="en-US" altLang="ko-KR" sz="1400" smtClean="0"/>
          </a:p>
          <a:p>
            <a:pPr marL="1314450" lvl="3" indent="-285750">
              <a:buFont typeface="Wingdings" panose="05000000000000000000" pitchFamily="2" charset="2"/>
              <a:buChar char="ü"/>
            </a:pPr>
            <a:r>
              <a:rPr lang="en-US" altLang="ko-KR" sz="1400" smtClean="0"/>
              <a:t>webdriver</a:t>
            </a:r>
            <a:r>
              <a:rPr lang="ko-KR" altLang="en-US" sz="1400" smtClean="0"/>
              <a:t>를 활용하기 위해서는 사용 중인 웹 브라우저의 종류에 따라 제어하는 드라이브 필요</a:t>
            </a:r>
            <a:endParaRPr lang="en-US" altLang="ko-KR" sz="1600" smtClean="0"/>
          </a:p>
          <a:p>
            <a:pPr marL="971550" lvl="2" indent="-285750">
              <a:buFont typeface="Wingdings" panose="05000000000000000000" pitchFamily="2" charset="2"/>
              <a:buChar char="Ø"/>
            </a:pPr>
            <a:r>
              <a:rPr lang="en-US" altLang="ko-KR" sz="1600" smtClean="0"/>
              <a:t>BeautifulSoup </a:t>
            </a:r>
            <a:r>
              <a:rPr lang="ko-KR" altLang="en-US" sz="1600" smtClean="0"/>
              <a:t>라이브러리</a:t>
            </a:r>
            <a:endParaRPr lang="en-US" altLang="ko-KR" sz="1600"/>
          </a:p>
          <a:p>
            <a:pPr marL="1314450" lvl="3" indent="-285750">
              <a:buFont typeface="Wingdings" panose="05000000000000000000" pitchFamily="2" charset="2"/>
              <a:buChar char="ü"/>
            </a:pPr>
            <a:r>
              <a:rPr lang="ko-KR" altLang="en-US" sz="1400" smtClean="0"/>
              <a:t>웹 페이지 상의 </a:t>
            </a:r>
            <a:r>
              <a:rPr lang="en-US" altLang="ko-KR" sz="1400" smtClean="0"/>
              <a:t>HTML </a:t>
            </a:r>
            <a:r>
              <a:rPr lang="ko-KR" altLang="en-US" sz="1400" smtClean="0"/>
              <a:t>데이터에서 필요한 정보를 가져옴</a:t>
            </a:r>
            <a:endParaRPr lang="en-US" altLang="ko-KR" sz="140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lang="ja-JP" altLang="en-US" smtClean="0"/>
              <a:pPr/>
              <a:t>80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594542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96003" y="187474"/>
            <a:ext cx="2557110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3000" b="1" spc="-200" smtClean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웹 크롤링</a:t>
            </a:r>
            <a:r>
              <a:rPr lang="en-US" altLang="ko-KR" sz="3000" b="1" spc="-200" smtClean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3000" b="1" spc="-200" smtClean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기초</a:t>
            </a:r>
            <a:endParaRPr kumimoji="0" lang="ko-KR" altLang="en-US" sz="3000" b="1" spc="-200" dirty="0">
              <a:ln>
                <a:solidFill>
                  <a:prstClr val="black">
                    <a:lumMod val="65000"/>
                    <a:lumOff val="35000"/>
                    <a:alpha val="0"/>
                  </a:prst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텍스트 개체 틀 2"/>
          <p:cNvSpPr>
            <a:spLocks noGrp="1"/>
          </p:cNvSpPr>
          <p:nvPr>
            <p:ph type="body" idx="1"/>
          </p:nvPr>
        </p:nvSpPr>
        <p:spPr>
          <a:xfrm>
            <a:off x="333472" y="926266"/>
            <a:ext cx="8504951" cy="5432004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ko-KR" sz="2000" smtClean="0"/>
              <a:t>selenium</a:t>
            </a:r>
            <a:r>
              <a:rPr lang="ko-KR" altLang="en-US" sz="2000" smtClean="0"/>
              <a:t>과 크롬 드라이버 설치</a:t>
            </a:r>
            <a:endParaRPr lang="en-US" altLang="ko-KR" sz="2000" smtClean="0"/>
          </a:p>
          <a:p>
            <a:pPr marL="628650" lvl="1" indent="-285750">
              <a:buFont typeface="Wingdings" panose="05000000000000000000" pitchFamily="2" charset="2"/>
              <a:buChar char="v"/>
            </a:pPr>
            <a:r>
              <a:rPr lang="en-US" altLang="ko-KR" sz="1800" smtClean="0"/>
              <a:t>selenium </a:t>
            </a:r>
            <a:r>
              <a:rPr lang="ko-KR" altLang="en-US" sz="1800" smtClean="0"/>
              <a:t>라이브러리 불러오기</a:t>
            </a:r>
            <a:endParaRPr lang="en-US" altLang="ko-KR" sz="1800" smtClean="0"/>
          </a:p>
          <a:p>
            <a:pPr marL="628650" lvl="1" indent="-285750">
              <a:buFont typeface="Wingdings" panose="05000000000000000000" pitchFamily="2" charset="2"/>
              <a:buChar char="v"/>
            </a:pPr>
            <a:endParaRPr lang="en-US" altLang="ko-KR" sz="1800" smtClean="0"/>
          </a:p>
          <a:p>
            <a:pPr marL="628650" lvl="1" indent="-285750">
              <a:buFont typeface="Wingdings" panose="05000000000000000000" pitchFamily="2" charset="2"/>
              <a:buChar char="v"/>
            </a:pPr>
            <a:endParaRPr lang="en-US" altLang="ko-KR" sz="1800"/>
          </a:p>
          <a:p>
            <a:pPr marL="628650" lvl="1" indent="-285750">
              <a:buFont typeface="Wingdings" panose="05000000000000000000" pitchFamily="2" charset="2"/>
              <a:buChar char="v"/>
            </a:pPr>
            <a:endParaRPr lang="en-US" altLang="ko-KR" sz="1800" smtClean="0"/>
          </a:p>
          <a:p>
            <a:pPr marL="628650" lvl="1" indent="-285750">
              <a:buFont typeface="Wingdings" panose="05000000000000000000" pitchFamily="2" charset="2"/>
              <a:buChar char="v"/>
            </a:pPr>
            <a:r>
              <a:rPr lang="en-US" altLang="ko-KR" sz="1800" smtClean="0"/>
              <a:t>selenium </a:t>
            </a:r>
            <a:r>
              <a:rPr lang="ko-KR" altLang="en-US" sz="1800"/>
              <a:t>라이브러리 </a:t>
            </a:r>
            <a:r>
              <a:rPr lang="ko-KR" altLang="en-US" sz="1800" smtClean="0"/>
              <a:t>미설치 시</a:t>
            </a:r>
            <a:endParaRPr lang="en-US" altLang="ko-KR" sz="160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4164" y="2811136"/>
            <a:ext cx="5908730" cy="199218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4162" y="1613638"/>
            <a:ext cx="3985039" cy="82299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4163" y="4803319"/>
            <a:ext cx="3985039" cy="795279"/>
          </a:xfrm>
          <a:prstGeom prst="rect">
            <a:avLst/>
          </a:prstGeom>
        </p:spPr>
      </p:pic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lang="ja-JP" altLang="en-US" smtClean="0"/>
              <a:pPr/>
              <a:t>81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27084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96003" y="187474"/>
            <a:ext cx="2557110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3000" b="1" spc="-200" smtClean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웹 크롤링</a:t>
            </a:r>
            <a:r>
              <a:rPr lang="en-US" altLang="ko-KR" sz="3000" b="1" spc="-200" smtClean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3000" b="1" spc="-200" smtClean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기초</a:t>
            </a:r>
            <a:endParaRPr kumimoji="0" lang="ko-KR" altLang="en-US" sz="3000" b="1" spc="-200" dirty="0">
              <a:ln>
                <a:solidFill>
                  <a:prstClr val="black">
                    <a:lumMod val="65000"/>
                    <a:lumOff val="35000"/>
                    <a:alpha val="0"/>
                  </a:prst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텍스트 개체 틀 2"/>
          <p:cNvSpPr>
            <a:spLocks noGrp="1"/>
          </p:cNvSpPr>
          <p:nvPr>
            <p:ph type="body" idx="1"/>
          </p:nvPr>
        </p:nvSpPr>
        <p:spPr>
          <a:xfrm>
            <a:off x="333472" y="926266"/>
            <a:ext cx="8504951" cy="5432004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ko-KR" sz="2000" smtClean="0"/>
              <a:t>selenium</a:t>
            </a:r>
            <a:r>
              <a:rPr lang="ko-KR" altLang="en-US" sz="2000" smtClean="0"/>
              <a:t>과 크롬 드라이버 설치</a:t>
            </a:r>
            <a:endParaRPr lang="en-US" altLang="ko-KR" sz="2000" smtClean="0"/>
          </a:p>
          <a:p>
            <a:pPr marL="628650" lvl="1" indent="-285750">
              <a:buFont typeface="Wingdings" panose="05000000000000000000" pitchFamily="2" charset="2"/>
              <a:buChar char="v"/>
            </a:pPr>
            <a:r>
              <a:rPr lang="ko-KR" altLang="en-US" sz="1800" smtClean="0"/>
              <a:t>크롬 드라이버 설치</a:t>
            </a:r>
            <a:endParaRPr lang="en-US" altLang="ko-KR" sz="1800" smtClean="0"/>
          </a:p>
          <a:p>
            <a:pPr marL="971550" lvl="2" indent="-285750">
              <a:buFont typeface="Wingdings" panose="05000000000000000000" pitchFamily="2" charset="2"/>
              <a:buChar char="Ø"/>
            </a:pPr>
            <a:r>
              <a:rPr lang="ko-KR" altLang="en-US" sz="1600" smtClean="0"/>
              <a:t>크롬과 설치와 관계없이 </a:t>
            </a:r>
            <a:r>
              <a:rPr lang="en-US" altLang="ko-KR" sz="1600" smtClean="0"/>
              <a:t>selenium</a:t>
            </a:r>
            <a:r>
              <a:rPr lang="ko-KR" altLang="en-US" sz="1600" smtClean="0"/>
              <a:t>으로 작동하는 크롬드라이버는 별도의 추가 설치가 필요함</a:t>
            </a:r>
            <a:endParaRPr lang="en-US" altLang="ko-KR" sz="1600" smtClean="0"/>
          </a:p>
          <a:p>
            <a:pPr marL="971550" lvl="2" indent="-285750">
              <a:buFont typeface="Wingdings" panose="05000000000000000000" pitchFamily="2" charset="2"/>
              <a:buChar char="Ø"/>
            </a:pPr>
            <a:r>
              <a:rPr lang="ko-KR" altLang="en-US" sz="1600" smtClean="0"/>
              <a:t>크롬 버전 확인</a:t>
            </a:r>
            <a:endParaRPr lang="en-US" altLang="ko-KR" sz="1600" smtClean="0"/>
          </a:p>
          <a:p>
            <a:pPr marL="1314450" lvl="3" indent="-285750">
              <a:buFont typeface="Wingdings" panose="05000000000000000000" pitchFamily="2" charset="2"/>
              <a:buChar char="ü"/>
            </a:pPr>
            <a:r>
              <a:rPr lang="ko-KR" altLang="en-US" sz="1400" smtClean="0"/>
              <a:t>크롬 부라우저의 우측 상단 메뉴</a:t>
            </a:r>
            <a:r>
              <a:rPr lang="en-US" altLang="ko-KR" sz="1400" smtClean="0"/>
              <a:t>-[</a:t>
            </a:r>
            <a:r>
              <a:rPr lang="ko-KR" altLang="en-US" sz="1400" smtClean="0"/>
              <a:t>도움말</a:t>
            </a:r>
            <a:r>
              <a:rPr lang="en-US" altLang="ko-KR" sz="1400" smtClean="0"/>
              <a:t>]-[Chrome </a:t>
            </a:r>
            <a:r>
              <a:rPr lang="ko-KR" altLang="en-US" sz="1400" smtClean="0"/>
              <a:t>정보</a:t>
            </a:r>
            <a:r>
              <a:rPr lang="en-US" altLang="ko-KR" sz="1400" smtClean="0"/>
              <a:t>]</a:t>
            </a:r>
            <a:endParaRPr lang="en-US" altLang="ko-KR" sz="1400"/>
          </a:p>
          <a:p>
            <a:pPr marL="971550" lvl="2" indent="-285750">
              <a:buFont typeface="Wingdings" panose="05000000000000000000" pitchFamily="2" charset="2"/>
              <a:buChar char="Ø"/>
            </a:pPr>
            <a:endParaRPr lang="en-US" altLang="ko-KR" sz="160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9221" y="2691442"/>
            <a:ext cx="4018764" cy="3399410"/>
          </a:xfrm>
          <a:prstGeom prst="rect">
            <a:avLst/>
          </a:prstGeom>
        </p:spPr>
      </p:pic>
      <p:sp>
        <p:nvSpPr>
          <p:cNvPr id="8" name="타원 7"/>
          <p:cNvSpPr/>
          <p:nvPr/>
        </p:nvSpPr>
        <p:spPr>
          <a:xfrm>
            <a:off x="5476645" y="2932981"/>
            <a:ext cx="199536" cy="207034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lang="ja-JP" altLang="en-US" smtClean="0"/>
              <a:pPr/>
              <a:t>82</a:t>
            </a:fld>
            <a:endParaRPr lang="ja-JP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7985" y="2691442"/>
            <a:ext cx="3228975" cy="1609725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6418053" y="3985404"/>
            <a:ext cx="526211" cy="21566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1738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96003" y="187474"/>
            <a:ext cx="2557110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3000" b="1" spc="-200" smtClean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웹 크롤링</a:t>
            </a:r>
            <a:r>
              <a:rPr lang="en-US" altLang="ko-KR" sz="3000" b="1" spc="-200" smtClean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3000" b="1" spc="-200" smtClean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기초</a:t>
            </a:r>
            <a:endParaRPr kumimoji="0" lang="ko-KR" altLang="en-US" sz="3000" b="1" spc="-200" dirty="0">
              <a:ln>
                <a:solidFill>
                  <a:prstClr val="black">
                    <a:lumMod val="65000"/>
                    <a:lumOff val="35000"/>
                    <a:alpha val="0"/>
                  </a:prst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텍스트 개체 틀 2"/>
          <p:cNvSpPr>
            <a:spLocks noGrp="1"/>
          </p:cNvSpPr>
          <p:nvPr>
            <p:ph type="body" idx="1"/>
          </p:nvPr>
        </p:nvSpPr>
        <p:spPr>
          <a:xfrm>
            <a:off x="333472" y="926266"/>
            <a:ext cx="8504951" cy="5432004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ko-KR" sz="2000" smtClean="0"/>
              <a:t>selenium</a:t>
            </a:r>
            <a:r>
              <a:rPr lang="ko-KR" altLang="en-US" sz="2000" smtClean="0"/>
              <a:t>과 크롬 드라이버 설치</a:t>
            </a:r>
            <a:endParaRPr lang="en-US" altLang="ko-KR" sz="2000" smtClean="0"/>
          </a:p>
          <a:p>
            <a:pPr marL="628650" lvl="1" indent="-285750">
              <a:buFont typeface="Wingdings" panose="05000000000000000000" pitchFamily="2" charset="2"/>
              <a:buChar char="v"/>
            </a:pPr>
            <a:r>
              <a:rPr lang="ko-KR" altLang="en-US" sz="1800" smtClean="0"/>
              <a:t>크롬 드라이버 설치</a:t>
            </a:r>
            <a:endParaRPr lang="en-US" altLang="ko-KR" sz="1800" smtClean="0"/>
          </a:p>
          <a:p>
            <a:pPr marL="971550" lvl="2" indent="-285750">
              <a:buFont typeface="Wingdings" panose="05000000000000000000" pitchFamily="2" charset="2"/>
              <a:buChar char="Ø"/>
            </a:pPr>
            <a:r>
              <a:rPr lang="ko-KR" altLang="en-US" sz="1600" smtClean="0"/>
              <a:t>크롬 버전과 일치하는 크롬드라이버 파일 다운로드</a:t>
            </a:r>
            <a:endParaRPr lang="en-US" altLang="ko-KR" sz="1600" smtClean="0"/>
          </a:p>
          <a:p>
            <a:pPr marL="971550" lvl="2" indent="-285750">
              <a:buFont typeface="Wingdings" panose="05000000000000000000" pitchFamily="2" charset="2"/>
              <a:buChar char="Ø"/>
            </a:pPr>
            <a:r>
              <a:rPr lang="en-US" altLang="ko-KR" sz="1600"/>
              <a:t>https://chromedriver.chromium.org/downloads</a:t>
            </a:r>
            <a:endParaRPr lang="en-US" altLang="ko-KR" sz="1600" smtClean="0"/>
          </a:p>
          <a:p>
            <a:pPr marL="971550" lvl="2" indent="-285750">
              <a:buFont typeface="Wingdings" panose="05000000000000000000" pitchFamily="2" charset="2"/>
              <a:buChar char="Ø"/>
            </a:pPr>
            <a:endParaRPr lang="en-US" altLang="ko-KR" sz="1600"/>
          </a:p>
          <a:p>
            <a:pPr marL="971550" lvl="2" indent="-285750">
              <a:buFont typeface="Wingdings" panose="05000000000000000000" pitchFamily="2" charset="2"/>
              <a:buChar char="Ø"/>
            </a:pPr>
            <a:endParaRPr lang="en-US" altLang="ko-KR" sz="1600" smtClean="0"/>
          </a:p>
          <a:p>
            <a:pPr marL="971550" lvl="2" indent="-285750">
              <a:buFont typeface="Wingdings" panose="05000000000000000000" pitchFamily="2" charset="2"/>
              <a:buChar char="Ø"/>
            </a:pPr>
            <a:endParaRPr lang="en-US" altLang="ko-KR" sz="1600"/>
          </a:p>
          <a:p>
            <a:pPr marL="971550" lvl="2" indent="-285750">
              <a:buFont typeface="Wingdings" panose="05000000000000000000" pitchFamily="2" charset="2"/>
              <a:buChar char="Ø"/>
            </a:pPr>
            <a:endParaRPr lang="en-US" altLang="ko-KR" sz="1600" smtClean="0"/>
          </a:p>
          <a:p>
            <a:pPr marL="971550" lvl="2" indent="-285750">
              <a:buFont typeface="Wingdings" panose="05000000000000000000" pitchFamily="2" charset="2"/>
              <a:buChar char="Ø"/>
            </a:pPr>
            <a:endParaRPr lang="en-US" altLang="ko-KR" sz="1600"/>
          </a:p>
          <a:p>
            <a:pPr marL="971550" lvl="2" indent="-285750">
              <a:buFont typeface="Wingdings" panose="05000000000000000000" pitchFamily="2" charset="2"/>
              <a:buChar char="Ø"/>
            </a:pPr>
            <a:endParaRPr lang="en-US" altLang="ko-KR" sz="1600" smtClean="0"/>
          </a:p>
          <a:p>
            <a:pPr marL="971550" lvl="2" indent="-285750">
              <a:buFont typeface="Wingdings" panose="05000000000000000000" pitchFamily="2" charset="2"/>
              <a:buChar char="Ø"/>
            </a:pPr>
            <a:endParaRPr lang="en-US" altLang="ko-KR" sz="1600"/>
          </a:p>
          <a:p>
            <a:pPr marL="971550" lvl="2" indent="-285750">
              <a:buFont typeface="Wingdings" panose="05000000000000000000" pitchFamily="2" charset="2"/>
              <a:buChar char="Ø"/>
            </a:pPr>
            <a:endParaRPr lang="en-US" altLang="ko-KR" sz="1600" smtClean="0"/>
          </a:p>
          <a:p>
            <a:pPr marL="971550" lvl="2" indent="-285750">
              <a:buFont typeface="Wingdings" panose="05000000000000000000" pitchFamily="2" charset="2"/>
              <a:buChar char="Ø"/>
            </a:pPr>
            <a:endParaRPr lang="en-US" altLang="ko-KR" sz="1600"/>
          </a:p>
          <a:p>
            <a:pPr marL="971550" lvl="2" indent="-285750">
              <a:buFont typeface="Wingdings" panose="05000000000000000000" pitchFamily="2" charset="2"/>
              <a:buChar char="Ø"/>
            </a:pPr>
            <a:endParaRPr lang="en-US" altLang="ko-KR" sz="1600" smtClean="0"/>
          </a:p>
          <a:p>
            <a:pPr marL="971550" lvl="2" indent="-285750">
              <a:buFont typeface="Wingdings" panose="05000000000000000000" pitchFamily="2" charset="2"/>
              <a:buChar char="Ø"/>
            </a:pPr>
            <a:endParaRPr lang="en-US" altLang="ko-KR" sz="1600"/>
          </a:p>
          <a:p>
            <a:pPr marL="971550" lvl="2" indent="-285750">
              <a:buFont typeface="Wingdings" panose="05000000000000000000" pitchFamily="2" charset="2"/>
              <a:buChar char="Ø"/>
            </a:pPr>
            <a:endParaRPr lang="en-US" altLang="ko-KR" sz="1600" smtClean="0"/>
          </a:p>
          <a:p>
            <a:pPr marL="971550" lvl="2" indent="-285750">
              <a:buFont typeface="Wingdings" panose="05000000000000000000" pitchFamily="2" charset="2"/>
              <a:buChar char="Ø"/>
            </a:pPr>
            <a:r>
              <a:rPr lang="ko-KR" altLang="en-US" sz="1600" smtClean="0"/>
              <a:t>압축 해제 후 저장</a:t>
            </a:r>
            <a:endParaRPr lang="en-US" altLang="ko-KR" sz="160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6222677" y="4078204"/>
            <a:ext cx="2057400" cy="365125"/>
          </a:xfrm>
        </p:spPr>
        <p:txBody>
          <a:bodyPr/>
          <a:lstStyle/>
          <a:p>
            <a:fld id="{78AED8E8-35F4-4F96-8B22-4FCB833312D4}" type="slidenum">
              <a:rPr lang="ja-JP" altLang="en-US" smtClean="0"/>
              <a:pPr/>
              <a:t>83</a:t>
            </a:fld>
            <a:endParaRPr lang="ja-JP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7218" y="2193155"/>
            <a:ext cx="4175185" cy="3163671"/>
          </a:xfrm>
          <a:prstGeom prst="rect">
            <a:avLst/>
          </a:prstGeom>
        </p:spPr>
      </p:pic>
      <p:cxnSp>
        <p:nvCxnSpPr>
          <p:cNvPr id="10" name="직선 연결선 9"/>
          <p:cNvCxnSpPr/>
          <p:nvPr/>
        </p:nvCxnSpPr>
        <p:spPr>
          <a:xfrm>
            <a:off x="1849673" y="5133931"/>
            <a:ext cx="2736274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0082" y="4855524"/>
            <a:ext cx="3126357" cy="1502746"/>
          </a:xfrm>
          <a:prstGeom prst="rect">
            <a:avLst/>
          </a:prstGeom>
        </p:spPr>
      </p:pic>
      <p:cxnSp>
        <p:nvCxnSpPr>
          <p:cNvPr id="14" name="직선 연결선 13"/>
          <p:cNvCxnSpPr/>
          <p:nvPr/>
        </p:nvCxnSpPr>
        <p:spPr>
          <a:xfrm>
            <a:off x="6093343" y="6133999"/>
            <a:ext cx="811695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3137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96003" y="187474"/>
            <a:ext cx="2557110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3000" b="1" spc="-200" smtClean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웹 크롤링</a:t>
            </a:r>
            <a:r>
              <a:rPr lang="en-US" altLang="ko-KR" sz="3000" b="1" spc="-200" smtClean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3000" b="1" spc="-200" smtClean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기초</a:t>
            </a:r>
            <a:endParaRPr kumimoji="0" lang="ko-KR" altLang="en-US" sz="3000" b="1" spc="-200" dirty="0">
              <a:ln>
                <a:solidFill>
                  <a:prstClr val="black">
                    <a:lumMod val="65000"/>
                    <a:lumOff val="35000"/>
                    <a:alpha val="0"/>
                  </a:prst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텍스트 개체 틀 2"/>
          <p:cNvSpPr>
            <a:spLocks noGrp="1"/>
          </p:cNvSpPr>
          <p:nvPr>
            <p:ph type="body" idx="1"/>
          </p:nvPr>
        </p:nvSpPr>
        <p:spPr>
          <a:xfrm>
            <a:off x="333472" y="926266"/>
            <a:ext cx="8504951" cy="5432004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2000" smtClean="0"/>
              <a:t>크롬드라이버 활용하기</a:t>
            </a:r>
            <a:endParaRPr lang="en-US" altLang="ko-KR" sz="2000" smtClean="0"/>
          </a:p>
          <a:p>
            <a:pPr marL="628650" lvl="1" indent="-285750">
              <a:buFont typeface="Wingdings" panose="05000000000000000000" pitchFamily="2" charset="2"/>
              <a:buChar char="v"/>
            </a:pPr>
            <a:r>
              <a:rPr lang="ko-KR" altLang="en-US" sz="1800" smtClean="0"/>
              <a:t>크롬 드라이버 실행</a:t>
            </a:r>
            <a:endParaRPr lang="en-US" altLang="ko-KR" sz="1800" smtClean="0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803" y="1555810"/>
            <a:ext cx="4031771" cy="1016558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803" y="2572368"/>
            <a:ext cx="4914900" cy="3571875"/>
          </a:xfrm>
          <a:prstGeom prst="rect">
            <a:avLst/>
          </a:prstGeom>
        </p:spPr>
      </p:pic>
      <p:sp>
        <p:nvSpPr>
          <p:cNvPr id="18" name="설명선 1 17"/>
          <p:cNvSpPr/>
          <p:nvPr/>
        </p:nvSpPr>
        <p:spPr>
          <a:xfrm>
            <a:off x="6349042" y="4378613"/>
            <a:ext cx="2633072" cy="590202"/>
          </a:xfrm>
          <a:prstGeom prst="borderCallout1">
            <a:avLst>
              <a:gd name="adj1" fmla="val 538"/>
              <a:gd name="adj2" fmla="val 1145"/>
              <a:gd name="adj3" fmla="val 668"/>
              <a:gd name="adj4" fmla="val -17062"/>
            </a:avLst>
          </a:prstGeom>
          <a:solidFill>
            <a:srgbClr val="FFC000"/>
          </a:solidFill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smtClean="0">
                <a:solidFill>
                  <a:schemeClr val="tx1"/>
                </a:solidFill>
              </a:rPr>
              <a:t>새로운 크롬 창이 자동으로 열리게 됨</a:t>
            </a:r>
            <a:endParaRPr lang="en-US" altLang="ko-KR" sz="1000" smtClean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smtClean="0">
                <a:solidFill>
                  <a:schemeClr val="tx1"/>
                </a:solidFill>
              </a:rPr>
              <a:t>이 크롬 창은 직접 제어하면 안 되고 파이썬 코드에 의해서만 제어해야 함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lang="ja-JP" altLang="en-US" smtClean="0"/>
              <a:pPr/>
              <a:t>84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515466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96003" y="187474"/>
            <a:ext cx="2557110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3000" b="1" spc="-200" smtClean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웹 크롤링</a:t>
            </a:r>
            <a:r>
              <a:rPr lang="en-US" altLang="ko-KR" sz="3000" b="1" spc="-200" smtClean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3000" b="1" spc="-200" smtClean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기초</a:t>
            </a:r>
            <a:endParaRPr kumimoji="0" lang="ko-KR" altLang="en-US" sz="3000" b="1" spc="-200" dirty="0">
              <a:ln>
                <a:solidFill>
                  <a:prstClr val="black">
                    <a:lumMod val="65000"/>
                    <a:lumOff val="35000"/>
                    <a:alpha val="0"/>
                  </a:prst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텍스트 개체 틀 2"/>
          <p:cNvSpPr>
            <a:spLocks noGrp="1"/>
          </p:cNvSpPr>
          <p:nvPr>
            <p:ph type="body" idx="1"/>
          </p:nvPr>
        </p:nvSpPr>
        <p:spPr>
          <a:xfrm>
            <a:off x="333472" y="926266"/>
            <a:ext cx="8504951" cy="5432004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2000" smtClean="0"/>
              <a:t>웹 페이지 접속</a:t>
            </a:r>
            <a:endParaRPr lang="en-US" altLang="ko-KR" sz="1800" smtClean="0"/>
          </a:p>
          <a:p>
            <a:pPr marL="628650" lvl="1" indent="-285750">
              <a:buFont typeface="Wingdings" panose="05000000000000000000" pitchFamily="2" charset="2"/>
              <a:buChar char="v"/>
            </a:pPr>
            <a:endParaRPr lang="en-US" altLang="ko-KR" sz="1800" smtClean="0"/>
          </a:p>
          <a:p>
            <a:pPr marL="628650" lvl="1" indent="-285750">
              <a:buFont typeface="Wingdings" panose="05000000000000000000" pitchFamily="2" charset="2"/>
              <a:buChar char="v"/>
            </a:pPr>
            <a:endParaRPr lang="en-US" altLang="ko-KR" sz="1800"/>
          </a:p>
          <a:p>
            <a:pPr lvl="1"/>
            <a:endParaRPr lang="en-US" altLang="ko-KR" sz="1800"/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ko-KR" sz="2000" smtClean="0"/>
              <a:t>HTML </a:t>
            </a:r>
            <a:r>
              <a:rPr lang="ko-KR" altLang="en-US" sz="2000" smtClean="0"/>
              <a:t>구조</a:t>
            </a:r>
            <a:r>
              <a:rPr lang="en-US" altLang="ko-KR" sz="2000" smtClean="0"/>
              <a:t>(</a:t>
            </a:r>
            <a:r>
              <a:rPr lang="ko-KR" altLang="en-US" sz="2000" smtClean="0"/>
              <a:t>예제</a:t>
            </a:r>
            <a:r>
              <a:rPr lang="en-US" altLang="ko-KR" sz="2000" smtClean="0"/>
              <a:t>)</a:t>
            </a:r>
            <a:endParaRPr lang="en-US" altLang="ko-KR" sz="200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385" y="1276805"/>
            <a:ext cx="3936880" cy="96739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9733" y="1276805"/>
            <a:ext cx="3934002" cy="82378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65925" y="2594740"/>
            <a:ext cx="4061018" cy="364715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100"/>
              <a:t>&lt;html&gt;</a:t>
            </a:r>
          </a:p>
          <a:p>
            <a:r>
              <a:rPr lang="en-US" altLang="ko-KR" sz="1100"/>
              <a:t>    &lt;head&gt;</a:t>
            </a:r>
          </a:p>
          <a:p>
            <a:r>
              <a:rPr lang="en-US" altLang="ko-KR" sz="1100"/>
              <a:t>    &lt;/head&gt;</a:t>
            </a:r>
          </a:p>
          <a:p>
            <a:r>
              <a:rPr lang="en-US" altLang="ko-KR" sz="1100"/>
              <a:t>    &lt;body&gt;</a:t>
            </a:r>
          </a:p>
          <a:p>
            <a:r>
              <a:rPr lang="en-US" altLang="ko-KR" sz="1100"/>
              <a:t>        &lt;h1&gt; </a:t>
            </a:r>
            <a:r>
              <a:rPr lang="ko-KR" altLang="en-US" sz="1100"/>
              <a:t>우리동네시장</a:t>
            </a:r>
            <a:r>
              <a:rPr lang="en-US" altLang="ko-KR" sz="1100"/>
              <a:t>&lt;/h1&gt;</a:t>
            </a:r>
          </a:p>
          <a:p>
            <a:r>
              <a:rPr lang="en-US" altLang="ko-KR" sz="1100"/>
              <a:t>            &lt;div class = 'sale'&gt;</a:t>
            </a:r>
          </a:p>
          <a:p>
            <a:r>
              <a:rPr lang="en-US" altLang="ko-KR" sz="1100"/>
              <a:t>                &lt;p id='fruits1' class='fruits'&gt;</a:t>
            </a:r>
          </a:p>
          <a:p>
            <a:r>
              <a:rPr lang="en-US" altLang="ko-KR" sz="1100"/>
              <a:t>                    &lt;span class = 'name'&gt; </a:t>
            </a:r>
            <a:r>
              <a:rPr lang="ko-KR" altLang="en-US" sz="1100"/>
              <a:t>바나나 </a:t>
            </a:r>
            <a:r>
              <a:rPr lang="en-US" altLang="ko-KR" sz="1100"/>
              <a:t>&lt;/span&gt;</a:t>
            </a:r>
          </a:p>
          <a:p>
            <a:r>
              <a:rPr lang="en-US" altLang="ko-KR" sz="1100"/>
              <a:t>                    &lt;span class = 'price'&gt; 3000</a:t>
            </a:r>
            <a:r>
              <a:rPr lang="ko-KR" altLang="en-US" sz="1100"/>
              <a:t>원 </a:t>
            </a:r>
            <a:r>
              <a:rPr lang="en-US" altLang="ko-KR" sz="1100"/>
              <a:t>&lt;/span&gt;</a:t>
            </a:r>
          </a:p>
          <a:p>
            <a:r>
              <a:rPr lang="en-US" altLang="ko-KR" sz="1100"/>
              <a:t>                    &lt;span class = 'inventory'&gt; 500</a:t>
            </a:r>
            <a:r>
              <a:rPr lang="ko-KR" altLang="en-US" sz="1100"/>
              <a:t>개 </a:t>
            </a:r>
            <a:r>
              <a:rPr lang="en-US" altLang="ko-KR" sz="1100"/>
              <a:t>&lt;/span&gt;</a:t>
            </a:r>
          </a:p>
          <a:p>
            <a:r>
              <a:rPr lang="en-US" altLang="ko-KR" sz="1100"/>
              <a:t>                    &lt;span class = 'store'&gt; </a:t>
            </a:r>
            <a:r>
              <a:rPr lang="ko-KR" altLang="en-US" sz="1100"/>
              <a:t>가나다상회 </a:t>
            </a:r>
            <a:r>
              <a:rPr lang="en-US" altLang="ko-KR" sz="1100"/>
              <a:t>&lt;/span&gt;</a:t>
            </a:r>
          </a:p>
          <a:p>
            <a:r>
              <a:rPr lang="en-US" altLang="ko-KR" sz="1100"/>
              <a:t>                    &lt;a href = 'http://bit.ly/forPlaywithData' &gt; </a:t>
            </a:r>
            <a:r>
              <a:rPr lang="ko-KR" altLang="en-US" sz="1100"/>
              <a:t>홈페이지 </a:t>
            </a:r>
            <a:r>
              <a:rPr lang="en-US" altLang="ko-KR" sz="1100"/>
              <a:t>&lt;/a&gt;</a:t>
            </a:r>
          </a:p>
          <a:p>
            <a:r>
              <a:rPr lang="en-US" altLang="ko-KR" sz="1100"/>
              <a:t>                &lt;/p&gt;</a:t>
            </a:r>
          </a:p>
          <a:p>
            <a:r>
              <a:rPr lang="en-US" altLang="ko-KR" sz="1100"/>
              <a:t>            &lt;/div&gt;</a:t>
            </a:r>
          </a:p>
          <a:p>
            <a:r>
              <a:rPr lang="en-US" altLang="ko-KR" sz="1100"/>
              <a:t>            &lt;div class = 'prepare'&gt;</a:t>
            </a:r>
          </a:p>
          <a:p>
            <a:r>
              <a:rPr lang="en-US" altLang="ko-KR" sz="1100"/>
              <a:t>                &lt;p id='fruits2' class='fruits'&gt;</a:t>
            </a:r>
          </a:p>
          <a:p>
            <a:r>
              <a:rPr lang="en-US" altLang="ko-KR" sz="1100"/>
              <a:t>                    &lt;span class ='name'&gt; </a:t>
            </a:r>
            <a:r>
              <a:rPr lang="ko-KR" altLang="en-US" sz="1100"/>
              <a:t>파인애플 </a:t>
            </a:r>
            <a:r>
              <a:rPr lang="en-US" altLang="ko-KR" sz="1100"/>
              <a:t>&lt;/span&gt;</a:t>
            </a:r>
          </a:p>
          <a:p>
            <a:r>
              <a:rPr lang="en-US" altLang="ko-KR" sz="1100"/>
              <a:t>                &lt;/p&gt;</a:t>
            </a:r>
          </a:p>
          <a:p>
            <a:r>
              <a:rPr lang="en-US" altLang="ko-KR" sz="1100"/>
              <a:t>            &lt;/div&gt;</a:t>
            </a:r>
          </a:p>
          <a:p>
            <a:r>
              <a:rPr lang="en-US" altLang="ko-KR" sz="1100"/>
              <a:t>    &lt;/body&gt;</a:t>
            </a:r>
          </a:p>
          <a:p>
            <a:r>
              <a:rPr lang="en-US" altLang="ko-KR" sz="1100"/>
              <a:t>&lt;/html&gt;</a:t>
            </a:r>
            <a:endParaRPr lang="ko-KR" altLang="en-US" sz="1100"/>
          </a:p>
        </p:txBody>
      </p:sp>
      <p:sp>
        <p:nvSpPr>
          <p:cNvPr id="12" name="텍스트 개체 틀 2"/>
          <p:cNvSpPr txBox="1">
            <a:spLocks/>
          </p:cNvSpPr>
          <p:nvPr/>
        </p:nvSpPr>
        <p:spPr>
          <a:xfrm>
            <a:off x="4833577" y="932019"/>
            <a:ext cx="4172393" cy="203546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2000" smtClean="0"/>
              <a:t>웹 페이지</a:t>
            </a:r>
            <a:r>
              <a:rPr lang="en-US" altLang="ko-KR" sz="2000" smtClean="0"/>
              <a:t>(HTML) </a:t>
            </a:r>
            <a:r>
              <a:rPr lang="ko-KR" altLang="en-US" sz="2000" smtClean="0"/>
              <a:t>다운로드</a:t>
            </a:r>
            <a:endParaRPr lang="en-US" altLang="ko-KR" sz="2000" smtClean="0"/>
          </a:p>
        </p:txBody>
      </p:sp>
      <p:sp>
        <p:nvSpPr>
          <p:cNvPr id="13" name="텍스트 개체 틀 2"/>
          <p:cNvSpPr txBox="1">
            <a:spLocks/>
          </p:cNvSpPr>
          <p:nvPr/>
        </p:nvSpPr>
        <p:spPr>
          <a:xfrm>
            <a:off x="3907767" y="2588987"/>
            <a:ext cx="5098203" cy="203546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628650" lvl="1" indent="-285750">
              <a:buFont typeface="Wingdings" panose="05000000000000000000" pitchFamily="2" charset="2"/>
              <a:buChar char="v"/>
            </a:pPr>
            <a:r>
              <a:rPr lang="en-US" altLang="ko-KR" sz="1800" smtClean="0"/>
              <a:t>HTML </a:t>
            </a:r>
            <a:r>
              <a:rPr lang="ko-KR" altLang="en-US" sz="1800" smtClean="0"/>
              <a:t>규칙</a:t>
            </a:r>
            <a:endParaRPr lang="en-US" altLang="ko-KR" sz="1800" smtClean="0"/>
          </a:p>
          <a:p>
            <a:pPr marL="971550" lvl="2" indent="-285750">
              <a:buFont typeface="Wingdings" panose="05000000000000000000" pitchFamily="2" charset="2"/>
              <a:buChar char="Ø"/>
            </a:pPr>
            <a:r>
              <a:rPr lang="en-US" altLang="ko-KR" sz="1600" smtClean="0"/>
              <a:t>&lt;</a:t>
            </a:r>
            <a:r>
              <a:rPr lang="ko-KR" altLang="en-US" sz="1600" smtClean="0"/>
              <a:t>태그</a:t>
            </a:r>
            <a:r>
              <a:rPr lang="en-US" altLang="ko-KR" sz="1600" smtClean="0"/>
              <a:t>&gt;</a:t>
            </a:r>
            <a:r>
              <a:rPr lang="ko-KR" altLang="en-US" sz="1600" smtClean="0"/>
              <a:t>로</a:t>
            </a:r>
            <a:r>
              <a:rPr lang="en-US" altLang="ko-KR" sz="1600" smtClean="0"/>
              <a:t> </a:t>
            </a:r>
            <a:r>
              <a:rPr lang="ko-KR" altLang="en-US" sz="1600" smtClean="0"/>
              <a:t>시작하고 </a:t>
            </a:r>
            <a:r>
              <a:rPr lang="en-US" altLang="ko-KR" sz="1600" smtClean="0"/>
              <a:t>&lt;/</a:t>
            </a:r>
            <a:r>
              <a:rPr lang="ko-KR" altLang="en-US" sz="1600" smtClean="0"/>
              <a:t>태그</a:t>
            </a:r>
            <a:r>
              <a:rPr lang="en-US" altLang="ko-KR" sz="1600" smtClean="0"/>
              <a:t>&gt;</a:t>
            </a:r>
            <a:r>
              <a:rPr lang="ko-KR" altLang="en-US" sz="1600" smtClean="0"/>
              <a:t>로</a:t>
            </a:r>
            <a:r>
              <a:rPr lang="en-US" altLang="ko-KR" sz="1600" smtClean="0"/>
              <a:t> </a:t>
            </a:r>
            <a:r>
              <a:rPr lang="ko-KR" altLang="en-US" sz="1600" smtClean="0"/>
              <a:t>끝남</a:t>
            </a:r>
            <a:r>
              <a:rPr lang="en-US" altLang="ko-KR" sz="1600" smtClean="0"/>
              <a:t>. </a:t>
            </a:r>
            <a:r>
              <a:rPr lang="ko-KR" altLang="en-US" sz="1600" smtClean="0"/>
              <a:t>태그 부분에 들어가는 태그명은 </a:t>
            </a:r>
            <a:r>
              <a:rPr lang="en-US" altLang="ko-KR" sz="1600" smtClean="0"/>
              <a:t>div, p, span, a, tr, td </a:t>
            </a:r>
            <a:r>
              <a:rPr lang="ko-KR" altLang="en-US" sz="1600" smtClean="0"/>
              <a:t>등 다양</a:t>
            </a:r>
            <a:endParaRPr lang="en-US" altLang="ko-KR" sz="1600" smtClean="0"/>
          </a:p>
          <a:p>
            <a:pPr marL="971550" lvl="2" indent="-285750">
              <a:buFont typeface="Wingdings" panose="05000000000000000000" pitchFamily="2" charset="2"/>
              <a:buChar char="Ø"/>
            </a:pPr>
            <a:r>
              <a:rPr lang="ko-KR" altLang="en-US" sz="1600" smtClean="0"/>
              <a:t>태그는 다른 태그에 속할 수 있음</a:t>
            </a:r>
            <a:endParaRPr lang="en-US" altLang="ko-KR" sz="1600" smtClean="0"/>
          </a:p>
          <a:p>
            <a:pPr marL="971550" lvl="2" indent="-285750">
              <a:buFont typeface="Wingdings" panose="05000000000000000000" pitchFamily="2" charset="2"/>
              <a:buChar char="Ø"/>
            </a:pPr>
            <a:r>
              <a:rPr lang="ko-KR" altLang="en-US" sz="1600" smtClean="0"/>
              <a:t>태그의 시작과 끝 사이에 화면에 표시되는 정보가 들어감</a:t>
            </a:r>
            <a:endParaRPr lang="en-US" altLang="ko-KR" sz="1600" smtClean="0"/>
          </a:p>
          <a:p>
            <a:pPr marL="971550" lvl="2" indent="-285750">
              <a:buFont typeface="Wingdings" panose="05000000000000000000" pitchFamily="2" charset="2"/>
              <a:buChar char="Ø"/>
            </a:pPr>
            <a:r>
              <a:rPr lang="ko-KR" altLang="en-US" sz="1600" smtClean="0"/>
              <a:t>태그 기호 내에 속성을 가질 수 있음</a:t>
            </a:r>
            <a:endParaRPr lang="en-US" altLang="ko-KR" sz="1600" smtClean="0"/>
          </a:p>
          <a:p>
            <a:pPr lvl="2"/>
            <a:r>
              <a:rPr lang="en-US" altLang="ko-KR" sz="1600"/>
              <a:t> </a:t>
            </a:r>
            <a:r>
              <a:rPr lang="en-US" altLang="ko-KR" sz="1600" smtClean="0"/>
              <a:t>     &lt;</a:t>
            </a:r>
            <a:r>
              <a:rPr lang="ko-KR" altLang="en-US" sz="1600" smtClean="0"/>
              <a:t>태그 속성</a:t>
            </a:r>
            <a:r>
              <a:rPr lang="en-US" altLang="ko-KR" sz="1600" smtClean="0"/>
              <a:t>1 = </a:t>
            </a:r>
            <a:r>
              <a:rPr lang="ko-KR" altLang="en-US" sz="1600" smtClean="0"/>
              <a:t>값</a:t>
            </a:r>
            <a:r>
              <a:rPr lang="en-US" altLang="ko-KR" sz="1600" smtClean="0"/>
              <a:t>1 </a:t>
            </a:r>
            <a:r>
              <a:rPr lang="ko-KR" altLang="en-US" sz="1600" smtClean="0"/>
              <a:t>속성</a:t>
            </a:r>
            <a:r>
              <a:rPr lang="en-US" altLang="ko-KR" sz="1600" smtClean="0"/>
              <a:t>2 = </a:t>
            </a:r>
            <a:r>
              <a:rPr lang="ko-KR" altLang="en-US" sz="1600" smtClean="0"/>
              <a:t>값</a:t>
            </a:r>
            <a:r>
              <a:rPr lang="en-US" altLang="ko-KR" sz="1600" smtClean="0"/>
              <a:t>2&gt;</a:t>
            </a:r>
            <a:endParaRPr lang="en-US" altLang="ko-KR" sz="1600"/>
          </a:p>
          <a:p>
            <a:pPr marL="628650" lvl="1" indent="-285750">
              <a:buFont typeface="Wingdings" panose="05000000000000000000" pitchFamily="2" charset="2"/>
              <a:buChar char="v"/>
            </a:pPr>
            <a:endParaRPr lang="en-US" altLang="ko-KR" sz="1800" smtClean="0"/>
          </a:p>
        </p:txBody>
      </p:sp>
      <p:sp>
        <p:nvSpPr>
          <p:cNvPr id="14" name="설명선 1 13"/>
          <p:cNvSpPr/>
          <p:nvPr/>
        </p:nvSpPr>
        <p:spPr>
          <a:xfrm>
            <a:off x="4658265" y="5112850"/>
            <a:ext cx="1759788" cy="313165"/>
          </a:xfrm>
          <a:prstGeom prst="borderCallout1">
            <a:avLst>
              <a:gd name="adj1" fmla="val 538"/>
              <a:gd name="adj2" fmla="val 1145"/>
              <a:gd name="adj3" fmla="val -372942"/>
              <a:gd name="adj4" fmla="val -127701"/>
            </a:avLst>
          </a:prstGeom>
          <a:solidFill>
            <a:srgbClr val="FFC000"/>
          </a:solidFill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smtClean="0">
                <a:solidFill>
                  <a:schemeClr val="tx1"/>
                </a:solidFill>
              </a:rPr>
              <a:t>‘</a:t>
            </a:r>
            <a:r>
              <a:rPr lang="ko-KR" altLang="en-US" sz="1000" smtClean="0">
                <a:solidFill>
                  <a:schemeClr val="tx1"/>
                </a:solidFill>
              </a:rPr>
              <a:t>바나나</a:t>
            </a:r>
            <a:r>
              <a:rPr lang="en-US" altLang="ko-KR" sz="1000" smtClean="0">
                <a:solidFill>
                  <a:schemeClr val="tx1"/>
                </a:solidFill>
              </a:rPr>
              <a:t>’ </a:t>
            </a:r>
            <a:r>
              <a:rPr lang="ko-KR" altLang="en-US" sz="1000" smtClean="0">
                <a:solidFill>
                  <a:schemeClr val="tx1"/>
                </a:solidFill>
              </a:rPr>
              <a:t>값을 찾는 방법은</a:t>
            </a:r>
            <a:r>
              <a:rPr lang="en-US" altLang="ko-KR" sz="1000" smtClean="0">
                <a:solidFill>
                  <a:schemeClr val="tx1"/>
                </a:solidFill>
              </a:rPr>
              <a:t>?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lang="ja-JP" altLang="en-US" smtClean="0"/>
              <a:pPr/>
              <a:t>85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98727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96003" y="187474"/>
            <a:ext cx="2557110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3000" b="1" spc="-200" smtClean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웹 크롤링</a:t>
            </a:r>
            <a:r>
              <a:rPr lang="en-US" altLang="ko-KR" sz="3000" b="1" spc="-200" smtClean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3000" b="1" spc="-200" smtClean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기초</a:t>
            </a:r>
            <a:endParaRPr kumimoji="0" lang="ko-KR" altLang="en-US" sz="3000" b="1" spc="-200" dirty="0">
              <a:ln>
                <a:solidFill>
                  <a:prstClr val="black">
                    <a:lumMod val="65000"/>
                    <a:lumOff val="35000"/>
                    <a:alpha val="0"/>
                  </a:prst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텍스트 개체 틀 2"/>
          <p:cNvSpPr>
            <a:spLocks noGrp="1"/>
          </p:cNvSpPr>
          <p:nvPr>
            <p:ph type="body" idx="1"/>
          </p:nvPr>
        </p:nvSpPr>
        <p:spPr>
          <a:xfrm>
            <a:off x="333472" y="926266"/>
            <a:ext cx="8504951" cy="5432004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2000" smtClean="0"/>
              <a:t>크롬 브라우저에서 웹 페이지의 </a:t>
            </a:r>
            <a:r>
              <a:rPr lang="en-US" altLang="ko-KR" sz="2000" smtClean="0"/>
              <a:t>HTML </a:t>
            </a:r>
            <a:r>
              <a:rPr lang="ko-KR" altLang="en-US" sz="2000" smtClean="0"/>
              <a:t>살펴보기</a:t>
            </a:r>
            <a:endParaRPr lang="en-US" altLang="ko-KR" sz="2000" smtClean="0"/>
          </a:p>
          <a:p>
            <a:pPr marL="628650" lvl="1" indent="-285750">
              <a:buFont typeface="Wingdings" panose="05000000000000000000" pitchFamily="2" charset="2"/>
              <a:buChar char="v"/>
            </a:pPr>
            <a:r>
              <a:rPr lang="ko-KR" altLang="en-US" sz="1800" smtClean="0"/>
              <a:t>크롬 개발자 도구를 활용하여 현재 웹 페이지의 </a:t>
            </a:r>
            <a:r>
              <a:rPr lang="en-US" altLang="ko-KR" sz="1800" smtClean="0"/>
              <a:t>HTML </a:t>
            </a:r>
            <a:r>
              <a:rPr lang="ko-KR" altLang="en-US" sz="1800" smtClean="0"/>
              <a:t>정보를 살펴보고</a:t>
            </a:r>
            <a:r>
              <a:rPr lang="en-US" altLang="ko-KR" sz="1800" smtClean="0"/>
              <a:t>, </a:t>
            </a:r>
            <a:r>
              <a:rPr lang="ko-KR" altLang="en-US" sz="1800" smtClean="0"/>
              <a:t>필요한 정보에 해당하는 </a:t>
            </a:r>
            <a:r>
              <a:rPr lang="en-US" altLang="ko-KR" sz="1800" smtClean="0"/>
              <a:t>HTML</a:t>
            </a:r>
            <a:r>
              <a:rPr lang="ko-KR" altLang="en-US" sz="1800" smtClean="0"/>
              <a:t>의 위치 확인</a:t>
            </a:r>
            <a:endParaRPr lang="en-US" altLang="ko-KR" sz="1800" smtClean="0"/>
          </a:p>
          <a:p>
            <a:pPr marL="628650" lvl="1" indent="-285750">
              <a:buFont typeface="Wingdings" panose="05000000000000000000" pitchFamily="2" charset="2"/>
              <a:buChar char="v"/>
            </a:pPr>
            <a:r>
              <a:rPr lang="ko-KR" altLang="en-US" sz="1800" smtClean="0"/>
              <a:t>멜론 차트 페이지</a:t>
            </a:r>
            <a:r>
              <a:rPr lang="en-US" altLang="ko-KR" sz="1800" smtClean="0"/>
              <a:t>(</a:t>
            </a:r>
            <a:r>
              <a:rPr lang="en-US" altLang="ko-KR" sz="1800" smtClean="0">
                <a:hlinkClick r:id="rId3"/>
              </a:rPr>
              <a:t>https://www.melon.com/chart/index.htm</a:t>
            </a:r>
            <a:r>
              <a:rPr lang="en-US" altLang="ko-KR" sz="1800" smtClean="0"/>
              <a:t>)</a:t>
            </a:r>
            <a:r>
              <a:rPr lang="ko-KR" altLang="en-US" sz="1800" smtClean="0"/>
              <a:t>에서 </a:t>
            </a:r>
            <a:r>
              <a:rPr lang="en-US" altLang="ko-KR" sz="1800" smtClean="0"/>
              <a:t>1</a:t>
            </a:r>
            <a:r>
              <a:rPr lang="ko-KR" altLang="en-US" sz="1800" smtClean="0"/>
              <a:t>위 곡에 대한 정보 찾기</a:t>
            </a:r>
            <a:endParaRPr lang="en-US" altLang="ko-KR" sz="1800" smtClean="0"/>
          </a:p>
          <a:p>
            <a:pPr marL="971550" lvl="2" indent="-285750">
              <a:buFont typeface="Wingdings" panose="05000000000000000000" pitchFamily="2" charset="2"/>
              <a:buChar char="Ø"/>
            </a:pPr>
            <a:r>
              <a:rPr lang="ko-KR" altLang="en-US" sz="1600" smtClean="0"/>
              <a:t>크롬 우측 상단의 메뉴</a:t>
            </a:r>
            <a:r>
              <a:rPr lang="en-US" altLang="ko-KR" sz="1600" smtClean="0"/>
              <a:t>-[</a:t>
            </a:r>
            <a:r>
              <a:rPr lang="ko-KR" altLang="en-US" sz="1600" smtClean="0"/>
              <a:t>도구 더보기</a:t>
            </a:r>
            <a:r>
              <a:rPr lang="en-US" altLang="ko-KR" sz="1600" smtClean="0"/>
              <a:t>]-[</a:t>
            </a:r>
            <a:r>
              <a:rPr lang="ko-KR" altLang="en-US" sz="1600" smtClean="0"/>
              <a:t>개발자 도구</a:t>
            </a:r>
            <a:r>
              <a:rPr lang="en-US" altLang="ko-KR" sz="1600" smtClean="0"/>
              <a:t>]</a:t>
            </a:r>
            <a:endParaRPr lang="en-US" altLang="ko-KR" sz="1800"/>
          </a:p>
          <a:p>
            <a:pPr marL="971550" lvl="2" indent="-285750">
              <a:buFont typeface="Wingdings" panose="05000000000000000000" pitchFamily="2" charset="2"/>
              <a:buChar char="Ø"/>
            </a:pPr>
            <a:r>
              <a:rPr lang="ko-KR" altLang="en-US" sz="1800" smtClean="0"/>
              <a:t>개발자 도구 창에서 </a:t>
            </a:r>
            <a:r>
              <a:rPr lang="en-US" altLang="ko-KR" sz="1800" smtClean="0"/>
              <a:t>[Elements] </a:t>
            </a:r>
            <a:r>
              <a:rPr lang="ko-KR" altLang="en-US" sz="1800" smtClean="0"/>
              <a:t>탭을 클릭한 후 원하는 정보에서 마우스 오른쪽 버튼을 클릭한 후 </a:t>
            </a:r>
            <a:r>
              <a:rPr lang="en-US" altLang="ko-KR" sz="1800" smtClean="0"/>
              <a:t>[</a:t>
            </a:r>
            <a:r>
              <a:rPr lang="ko-KR" altLang="en-US" sz="1800" smtClean="0"/>
              <a:t>검사</a:t>
            </a:r>
            <a:r>
              <a:rPr lang="en-US" altLang="ko-KR" sz="1800" smtClean="0"/>
              <a:t>] </a:t>
            </a:r>
            <a:r>
              <a:rPr lang="ko-KR" altLang="en-US" sz="1800" smtClean="0"/>
              <a:t>선택</a:t>
            </a:r>
            <a:endParaRPr lang="en-US" altLang="ko-KR" sz="1800" smtClean="0"/>
          </a:p>
          <a:p>
            <a:pPr marL="971550" lvl="2" indent="-285750">
              <a:buFont typeface="Wingdings" panose="05000000000000000000" pitchFamily="2" charset="2"/>
              <a:buChar char="Ø"/>
            </a:pPr>
            <a:r>
              <a:rPr lang="ko-KR" altLang="en-US" sz="1800" smtClean="0"/>
              <a:t>해당 태그명</a:t>
            </a:r>
            <a:r>
              <a:rPr lang="en-US" altLang="ko-KR" sz="1800" smtClean="0"/>
              <a:t>, </a:t>
            </a:r>
            <a:r>
              <a:rPr lang="ko-KR" altLang="en-US" sz="1800" smtClean="0"/>
              <a:t>속성</a:t>
            </a:r>
            <a:r>
              <a:rPr lang="en-US" altLang="ko-KR" sz="1800" smtClean="0"/>
              <a:t>, </a:t>
            </a:r>
            <a:r>
              <a:rPr lang="ko-KR" altLang="en-US" sz="1800" smtClean="0"/>
              <a:t>태그 구조 등 확인 가능</a:t>
            </a:r>
            <a:endParaRPr lang="en-US" altLang="ko-KR" sz="160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0340" y="3559803"/>
            <a:ext cx="3581271" cy="283080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92453" y="3518014"/>
            <a:ext cx="3657913" cy="2864179"/>
          </a:xfrm>
          <a:prstGeom prst="rect">
            <a:avLst/>
          </a:prstGeom>
        </p:spPr>
      </p:pic>
      <p:sp>
        <p:nvSpPr>
          <p:cNvPr id="6" name="타원 5"/>
          <p:cNvSpPr/>
          <p:nvPr/>
        </p:nvSpPr>
        <p:spPr>
          <a:xfrm>
            <a:off x="4303444" y="3778371"/>
            <a:ext cx="139151" cy="163902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설명선 1 7"/>
          <p:cNvSpPr/>
          <p:nvPr/>
        </p:nvSpPr>
        <p:spPr>
          <a:xfrm>
            <a:off x="6239392" y="4950103"/>
            <a:ext cx="2024714" cy="224968"/>
          </a:xfrm>
          <a:prstGeom prst="borderCallout1">
            <a:avLst>
              <a:gd name="adj1" fmla="val 538"/>
              <a:gd name="adj2" fmla="val 1145"/>
              <a:gd name="adj3" fmla="val 316675"/>
              <a:gd name="adj4" fmla="val -26390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lang="ja-JP" altLang="en-US" smtClean="0"/>
              <a:pPr/>
              <a:t>86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945817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96003" y="187474"/>
            <a:ext cx="2557110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3000" b="1" spc="-200" smtClean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웹 크롤링</a:t>
            </a:r>
            <a:r>
              <a:rPr lang="en-US" altLang="ko-KR" sz="3000" b="1" spc="-200" smtClean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3000" b="1" spc="-200" smtClean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기초</a:t>
            </a:r>
            <a:endParaRPr kumimoji="0" lang="ko-KR" altLang="en-US" sz="3000" b="1" spc="-200" dirty="0">
              <a:ln>
                <a:solidFill>
                  <a:prstClr val="black">
                    <a:lumMod val="65000"/>
                    <a:lumOff val="35000"/>
                    <a:alpha val="0"/>
                  </a:prst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텍스트 개체 틀 2"/>
          <p:cNvSpPr>
            <a:spLocks noGrp="1"/>
          </p:cNvSpPr>
          <p:nvPr>
            <p:ph type="body" idx="1"/>
          </p:nvPr>
        </p:nvSpPr>
        <p:spPr>
          <a:xfrm>
            <a:off x="333472" y="926266"/>
            <a:ext cx="8504951" cy="5432004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ko-KR" sz="2000" smtClean="0"/>
              <a:t>BeautifulSoup</a:t>
            </a:r>
            <a:r>
              <a:rPr lang="ko-KR" altLang="en-US" sz="2000" smtClean="0"/>
              <a:t>을 이용한 정보 찾기</a:t>
            </a:r>
            <a:endParaRPr lang="en-US" altLang="ko-KR" sz="2000" smtClean="0"/>
          </a:p>
          <a:p>
            <a:pPr marL="628650" lvl="1" indent="-285750">
              <a:buFont typeface="Wingdings" panose="05000000000000000000" pitchFamily="2" charset="2"/>
              <a:buChar char="v"/>
            </a:pPr>
            <a:r>
              <a:rPr lang="en-US" altLang="ko-KR" sz="1800" smtClean="0"/>
              <a:t>HTML </a:t>
            </a:r>
            <a:r>
              <a:rPr lang="ko-KR" altLang="en-US" sz="1800" smtClean="0"/>
              <a:t>문자열을 </a:t>
            </a:r>
            <a:r>
              <a:rPr lang="en-US" altLang="ko-KR" sz="1800" smtClean="0"/>
              <a:t>BeautifulSoup</a:t>
            </a:r>
            <a:r>
              <a:rPr lang="ko-KR" altLang="en-US" sz="1800" smtClean="0"/>
              <a:t>으로 해석하기</a:t>
            </a:r>
            <a:endParaRPr lang="en-US" altLang="ko-KR" sz="160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568" y="1596696"/>
            <a:ext cx="5233085" cy="348113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5568" y="5077835"/>
            <a:ext cx="4015687" cy="1132406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lang="ja-JP" altLang="en-US" smtClean="0"/>
              <a:pPr/>
              <a:t>87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506479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96003" y="187474"/>
            <a:ext cx="2557110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3000" b="1" spc="-200" smtClean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웹 크롤링</a:t>
            </a:r>
            <a:r>
              <a:rPr lang="en-US" altLang="ko-KR" sz="3000" b="1" spc="-200" smtClean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3000" b="1" spc="-200" smtClean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기초</a:t>
            </a:r>
            <a:endParaRPr kumimoji="0" lang="ko-KR" altLang="en-US" sz="3000" b="1" spc="-200" dirty="0">
              <a:ln>
                <a:solidFill>
                  <a:prstClr val="black">
                    <a:lumMod val="65000"/>
                    <a:lumOff val="35000"/>
                    <a:alpha val="0"/>
                  </a:prst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텍스트 개체 틀 2"/>
          <p:cNvSpPr>
            <a:spLocks noGrp="1"/>
          </p:cNvSpPr>
          <p:nvPr>
            <p:ph type="body" idx="1"/>
          </p:nvPr>
        </p:nvSpPr>
        <p:spPr>
          <a:xfrm>
            <a:off x="333472" y="926266"/>
            <a:ext cx="8504951" cy="5432004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ko-KR" sz="2000" smtClean="0"/>
              <a:t>BeautifulSoup</a:t>
            </a:r>
            <a:r>
              <a:rPr lang="ko-KR" altLang="en-US" sz="2000" smtClean="0"/>
              <a:t>을 이용한 정보 찾기</a:t>
            </a:r>
            <a:endParaRPr lang="en-US" altLang="ko-KR" sz="2000" smtClean="0"/>
          </a:p>
          <a:p>
            <a:pPr marL="628650" lvl="1" indent="-285750">
              <a:buFont typeface="Wingdings" panose="05000000000000000000" pitchFamily="2" charset="2"/>
              <a:buChar char="v"/>
            </a:pPr>
            <a:r>
              <a:rPr lang="en-US" altLang="ko-KR" sz="1800" smtClean="0"/>
              <a:t>HTML </a:t>
            </a:r>
            <a:r>
              <a:rPr lang="ko-KR" altLang="en-US" sz="1800" smtClean="0"/>
              <a:t>문자열을 </a:t>
            </a:r>
            <a:r>
              <a:rPr lang="en-US" altLang="ko-KR" sz="1800" smtClean="0"/>
              <a:t>BeautifulSoup</a:t>
            </a:r>
            <a:r>
              <a:rPr lang="ko-KR" altLang="en-US" sz="1800" smtClean="0"/>
              <a:t>으로 해석하기</a:t>
            </a:r>
            <a:endParaRPr lang="en-US" altLang="ko-KR" sz="160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568" y="1596696"/>
            <a:ext cx="5233085" cy="348113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5568" y="5077835"/>
            <a:ext cx="4015687" cy="1132406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lang="ja-JP" altLang="en-US" smtClean="0"/>
              <a:pPr/>
              <a:t>88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976313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96003" y="187474"/>
            <a:ext cx="2557110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3000" b="1" spc="-200" smtClean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웹 크롤링</a:t>
            </a:r>
            <a:r>
              <a:rPr lang="en-US" altLang="ko-KR" sz="3000" b="1" spc="-200" smtClean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3000" b="1" spc="-200" smtClean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기초</a:t>
            </a:r>
            <a:endParaRPr kumimoji="0" lang="ko-KR" altLang="en-US" sz="3000" b="1" spc="-200" dirty="0">
              <a:ln>
                <a:solidFill>
                  <a:prstClr val="black">
                    <a:lumMod val="65000"/>
                    <a:lumOff val="35000"/>
                    <a:alpha val="0"/>
                  </a:prst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텍스트 개체 틀 2"/>
          <p:cNvSpPr>
            <a:spLocks noGrp="1"/>
          </p:cNvSpPr>
          <p:nvPr>
            <p:ph type="body" idx="1"/>
          </p:nvPr>
        </p:nvSpPr>
        <p:spPr>
          <a:xfrm>
            <a:off x="333472" y="926266"/>
            <a:ext cx="8504951" cy="5432004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ko-KR" sz="2000" smtClean="0"/>
              <a:t>HTML</a:t>
            </a:r>
            <a:r>
              <a:rPr lang="ko-KR" altLang="en-US" sz="2000" smtClean="0"/>
              <a:t> 정보 찾기 </a:t>
            </a:r>
            <a:r>
              <a:rPr lang="en-US" altLang="ko-KR" sz="2000" smtClean="0"/>
              <a:t>– </a:t>
            </a:r>
            <a:r>
              <a:rPr lang="ko-KR" altLang="en-US" sz="2000" smtClean="0"/>
              <a:t>태그 속성 활용</a:t>
            </a:r>
            <a:endParaRPr lang="en-US" altLang="ko-KR" sz="2000" smtClean="0"/>
          </a:p>
          <a:p>
            <a:pPr marL="628650" lvl="1" indent="-285750">
              <a:buFont typeface="Wingdings" panose="05000000000000000000" pitchFamily="2" charset="2"/>
              <a:buChar char="v"/>
            </a:pPr>
            <a:r>
              <a:rPr lang="ko-KR" altLang="en-US" sz="1800" smtClean="0"/>
              <a:t>태그명으로 태그 찾기</a:t>
            </a:r>
            <a:endParaRPr lang="en-US" altLang="ko-KR" sz="1800"/>
          </a:p>
          <a:p>
            <a:pPr marL="971550" lvl="2" indent="-285750">
              <a:buFont typeface="Wingdings" panose="05000000000000000000" pitchFamily="2" charset="2"/>
              <a:buChar char="Ø"/>
            </a:pPr>
            <a:r>
              <a:rPr lang="en-US" altLang="ko-KR" sz="1600" smtClean="0"/>
              <a:t>BeautifulSoup</a:t>
            </a:r>
            <a:r>
              <a:rPr lang="ko-KR" altLang="en-US" sz="1600" smtClean="0"/>
              <a:t>의</a:t>
            </a:r>
            <a:r>
              <a:rPr lang="en-US" altLang="ko-KR" sz="1600" smtClean="0"/>
              <a:t> select(‘</a:t>
            </a:r>
            <a:r>
              <a:rPr lang="ko-KR" altLang="en-US" sz="1600" smtClean="0"/>
              <a:t>조건</a:t>
            </a:r>
            <a:r>
              <a:rPr lang="en-US" altLang="ko-KR" sz="1600" smtClean="0"/>
              <a:t>’) </a:t>
            </a:r>
            <a:r>
              <a:rPr lang="ko-KR" altLang="en-US" sz="1600" smtClean="0"/>
              <a:t>함수를 이용하면 </a:t>
            </a:r>
            <a:r>
              <a:rPr lang="en-US" altLang="ko-KR" sz="1600" smtClean="0"/>
              <a:t>HTML </a:t>
            </a:r>
            <a:r>
              <a:rPr lang="ko-KR" altLang="en-US" sz="1600" smtClean="0"/>
              <a:t>내에서 입력한 조건을 만족하는 모든 태그 선택</a:t>
            </a:r>
            <a:endParaRPr lang="en-US" altLang="ko-KR" sz="1600" smtClean="0"/>
          </a:p>
          <a:p>
            <a:pPr marL="971550" lvl="2" indent="-285750">
              <a:buFont typeface="Wingdings" panose="05000000000000000000" pitchFamily="2" charset="2"/>
              <a:buChar char="Ø"/>
            </a:pPr>
            <a:r>
              <a:rPr lang="ko-KR" altLang="en-US" sz="1600" smtClean="0"/>
              <a:t>조건 부분에는 해당 태그의 태그명이나 속성값을 지정하거나 태그 간의 구조를 지정할 수도 있음</a:t>
            </a:r>
            <a:endParaRPr lang="en-US" altLang="ko-KR" sz="180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915" y="2597360"/>
            <a:ext cx="5233085" cy="3481139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7000" y="2597360"/>
            <a:ext cx="3690980" cy="2057662"/>
          </a:xfrm>
          <a:prstGeom prst="rect">
            <a:avLst/>
          </a:prstGeom>
        </p:spPr>
      </p:pic>
      <p:sp>
        <p:nvSpPr>
          <p:cNvPr id="8" name="설명선 1 7"/>
          <p:cNvSpPr/>
          <p:nvPr/>
        </p:nvSpPr>
        <p:spPr>
          <a:xfrm>
            <a:off x="2180647" y="3863175"/>
            <a:ext cx="1960032" cy="126000"/>
          </a:xfrm>
          <a:prstGeom prst="borderCallout1">
            <a:avLst>
              <a:gd name="adj1" fmla="val 8132"/>
              <a:gd name="adj2" fmla="val 99291"/>
              <a:gd name="adj3" fmla="val 50901"/>
              <a:gd name="adj4" fmla="val 171222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10" name="설명선 1 9"/>
          <p:cNvSpPr/>
          <p:nvPr/>
        </p:nvSpPr>
        <p:spPr>
          <a:xfrm>
            <a:off x="2186401" y="3998323"/>
            <a:ext cx="1954278" cy="126000"/>
          </a:xfrm>
          <a:prstGeom prst="borderCallout1">
            <a:avLst>
              <a:gd name="adj1" fmla="val 8132"/>
              <a:gd name="adj2" fmla="val 99291"/>
              <a:gd name="adj3" fmla="val 44055"/>
              <a:gd name="adj4" fmla="val 172105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11" name="설명선 1 10"/>
          <p:cNvSpPr/>
          <p:nvPr/>
        </p:nvSpPr>
        <p:spPr>
          <a:xfrm>
            <a:off x="2183529" y="4133471"/>
            <a:ext cx="2160000" cy="126000"/>
          </a:xfrm>
          <a:prstGeom prst="borderCallout1">
            <a:avLst>
              <a:gd name="adj1" fmla="val 8132"/>
              <a:gd name="adj2" fmla="val 99291"/>
              <a:gd name="adj3" fmla="val 37208"/>
              <a:gd name="adj4" fmla="val 155772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12" name="설명선 1 11"/>
          <p:cNvSpPr/>
          <p:nvPr/>
        </p:nvSpPr>
        <p:spPr>
          <a:xfrm>
            <a:off x="2180655" y="4259993"/>
            <a:ext cx="2232000" cy="126000"/>
          </a:xfrm>
          <a:prstGeom prst="borderCallout1">
            <a:avLst>
              <a:gd name="adj1" fmla="val 8132"/>
              <a:gd name="adj2" fmla="val 99291"/>
              <a:gd name="adj3" fmla="val 50900"/>
              <a:gd name="adj4" fmla="val 150748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13" name="설명선 1 12"/>
          <p:cNvSpPr/>
          <p:nvPr/>
        </p:nvSpPr>
        <p:spPr>
          <a:xfrm>
            <a:off x="2186410" y="5033493"/>
            <a:ext cx="2016000" cy="126000"/>
          </a:xfrm>
          <a:prstGeom prst="borderCallout1">
            <a:avLst>
              <a:gd name="adj1" fmla="val 8132"/>
              <a:gd name="adj2" fmla="val 99291"/>
              <a:gd name="adj3" fmla="val -448884"/>
              <a:gd name="adj4" fmla="val 167008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lang="ja-JP" altLang="en-US" smtClean="0"/>
              <a:pPr/>
              <a:t>89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607294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4176613"/>
            <a:ext cx="9144001" cy="2295113"/>
          </a:xfrm>
          <a:prstGeom prst="rect">
            <a:avLst/>
          </a:prstGeom>
        </p:spPr>
      </p:pic>
      <p:pic>
        <p:nvPicPr>
          <p:cNvPr id="9" name="Picture 2" descr="Image result for íë³¸ì¡°ì¬ ìì´ì½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546818" y="2368553"/>
            <a:ext cx="1301751" cy="1431925"/>
          </a:xfrm>
          <a:prstGeom prst="rect">
            <a:avLst/>
          </a:prstGeom>
          <a:noFill/>
        </p:spPr>
      </p:pic>
      <p:grpSp>
        <p:nvGrpSpPr>
          <p:cNvPr id="2" name="Group 15"/>
          <p:cNvGrpSpPr/>
          <p:nvPr/>
        </p:nvGrpSpPr>
        <p:grpSpPr>
          <a:xfrm>
            <a:off x="605638" y="1834511"/>
            <a:ext cx="3188980" cy="3188980"/>
            <a:chOff x="959754" y="1752188"/>
            <a:chExt cx="3188980" cy="3188980"/>
          </a:xfrm>
        </p:grpSpPr>
        <p:sp>
          <p:nvSpPr>
            <p:cNvPr id="11" name="Block Arc 3"/>
            <p:cNvSpPr/>
            <p:nvPr/>
          </p:nvSpPr>
          <p:spPr>
            <a:xfrm>
              <a:off x="959754" y="1752188"/>
              <a:ext cx="3188980" cy="3188980"/>
            </a:xfrm>
            <a:prstGeom prst="blockArc">
              <a:avLst>
                <a:gd name="adj1" fmla="val 12214054"/>
                <a:gd name="adj2" fmla="val 9664598"/>
                <a:gd name="adj3" fmla="val 14811"/>
              </a:avLst>
            </a:prstGeom>
            <a:solidFill>
              <a:srgbClr val="73B2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sz="1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sz="1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sz="1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sz="1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" name="TextBox 10"/>
            <p:cNvSpPr txBox="1"/>
            <p:nvPr/>
          </p:nvSpPr>
          <p:spPr>
            <a:xfrm>
              <a:off x="1615481" y="3172275"/>
              <a:ext cx="187220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1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1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1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1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1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1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1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1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1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algn="ctr"/>
              <a:r>
                <a:rPr lang="ko-KR" altLang="en-US" sz="160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표본조사를 통한 마케팅 설계</a:t>
              </a:r>
              <a:endPara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" name="Group 16"/>
          <p:cNvGrpSpPr/>
          <p:nvPr/>
        </p:nvGrpSpPr>
        <p:grpSpPr>
          <a:xfrm>
            <a:off x="5349385" y="1834511"/>
            <a:ext cx="3188980" cy="3188980"/>
            <a:chOff x="959754" y="1752188"/>
            <a:chExt cx="3188980" cy="3188980"/>
          </a:xfrm>
        </p:grpSpPr>
        <p:sp>
          <p:nvSpPr>
            <p:cNvPr id="14" name="Block Arc 20"/>
            <p:cNvSpPr/>
            <p:nvPr/>
          </p:nvSpPr>
          <p:spPr>
            <a:xfrm>
              <a:off x="959754" y="1752188"/>
              <a:ext cx="3188980" cy="3188980"/>
            </a:xfrm>
            <a:prstGeom prst="blockArc">
              <a:avLst>
                <a:gd name="adj1" fmla="val 12214054"/>
                <a:gd name="adj2" fmla="val 9664598"/>
                <a:gd name="adj3" fmla="val 14811"/>
              </a:avLst>
            </a:prstGeom>
            <a:solidFill>
              <a:srgbClr val="F6BF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sz="1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sz="1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sz="1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sz="1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" name="TextBox 19"/>
            <p:cNvSpPr txBox="1"/>
            <p:nvPr/>
          </p:nvSpPr>
          <p:spPr>
            <a:xfrm>
              <a:off x="1615481" y="3172275"/>
              <a:ext cx="187220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1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1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1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1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1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1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1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1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1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algn="ctr"/>
              <a:r>
                <a:rPr lang="ko-KR" altLang="en-US" sz="160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전수조사를 통한 마케팅 설계</a:t>
              </a:r>
              <a:endPara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16" name="Picture 52" descr="F:\002-KIMS BUSINESS\007-bizdesign.tv\000-PPT FOR KMONG\PNG-아이콘\001-비즈니스\수정\쇼핑카트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0938" y="2617464"/>
            <a:ext cx="594073" cy="498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오른쪽 화살표 16"/>
          <p:cNvSpPr/>
          <p:nvPr/>
        </p:nvSpPr>
        <p:spPr>
          <a:xfrm>
            <a:off x="4029670" y="2924175"/>
            <a:ext cx="1266825" cy="914400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sz="1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sz="1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sz="1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sz="1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9" name="직사각형 18"/>
          <p:cNvSpPr/>
          <p:nvPr/>
        </p:nvSpPr>
        <p:spPr>
          <a:xfrm>
            <a:off x="396003" y="187475"/>
            <a:ext cx="5664692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3000" b="1" spc="-200" smtClean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Data Mining</a:t>
            </a:r>
            <a:r>
              <a:rPr lang="ko-KR" altLang="en-US" sz="3000" b="1" spc="-200" smtClean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3000" b="1" spc="-200" smtClean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vs. Machine Learning</a:t>
            </a:r>
            <a:endParaRPr kumimoji="0" lang="ko-KR" altLang="en-US" sz="3000" b="1" spc="-200" dirty="0">
              <a:ln>
                <a:solidFill>
                  <a:prstClr val="black">
                    <a:lumMod val="65000"/>
                    <a:lumOff val="35000"/>
                    <a:alpha val="0"/>
                  </a:prst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lang="ja-JP" altLang="en-US" smtClean="0"/>
              <a:pPr/>
              <a:t>9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324544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96003" y="187474"/>
            <a:ext cx="2557110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3000" b="1" spc="-200" smtClean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웹 크롤링</a:t>
            </a:r>
            <a:r>
              <a:rPr lang="en-US" altLang="ko-KR" sz="3000" b="1" spc="-200" smtClean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3000" b="1" spc="-200" smtClean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기초</a:t>
            </a:r>
            <a:endParaRPr kumimoji="0" lang="ko-KR" altLang="en-US" sz="3000" b="1" spc="-200" dirty="0">
              <a:ln>
                <a:solidFill>
                  <a:prstClr val="black">
                    <a:lumMod val="65000"/>
                    <a:lumOff val="35000"/>
                    <a:alpha val="0"/>
                  </a:prst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텍스트 개체 틀 2"/>
          <p:cNvSpPr>
            <a:spLocks noGrp="1"/>
          </p:cNvSpPr>
          <p:nvPr>
            <p:ph type="body" idx="1"/>
          </p:nvPr>
        </p:nvSpPr>
        <p:spPr>
          <a:xfrm>
            <a:off x="333472" y="926266"/>
            <a:ext cx="8504951" cy="5432004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ko-KR" sz="2000" smtClean="0"/>
              <a:t>HTML</a:t>
            </a:r>
            <a:r>
              <a:rPr lang="ko-KR" altLang="en-US" sz="2000" smtClean="0"/>
              <a:t> 정보 찾기 </a:t>
            </a:r>
            <a:r>
              <a:rPr lang="en-US" altLang="ko-KR" sz="2000" smtClean="0"/>
              <a:t>– </a:t>
            </a:r>
            <a:r>
              <a:rPr lang="ko-KR" altLang="en-US" sz="2000" smtClean="0"/>
              <a:t>태그 속성 활용</a:t>
            </a:r>
            <a:endParaRPr lang="en-US" altLang="ko-KR" sz="2000" smtClean="0"/>
          </a:p>
          <a:p>
            <a:pPr marL="628650" lvl="1" indent="-285750">
              <a:buFont typeface="Wingdings" panose="05000000000000000000" pitchFamily="2" charset="2"/>
              <a:buChar char="v"/>
            </a:pPr>
            <a:r>
              <a:rPr lang="ko-KR" altLang="en-US" sz="1800" smtClean="0"/>
              <a:t>속성값으로 태그 찾기</a:t>
            </a:r>
            <a:endParaRPr lang="en-US" altLang="ko-KR" sz="1800"/>
          </a:p>
          <a:p>
            <a:pPr marL="971550" lvl="2" indent="-285750">
              <a:buFont typeface="Wingdings" panose="05000000000000000000" pitchFamily="2" charset="2"/>
              <a:buChar char="Ø"/>
            </a:pPr>
            <a:r>
              <a:rPr lang="en-US" altLang="ko-KR" sz="1600" smtClean="0"/>
              <a:t>BeautifulSoup</a:t>
            </a:r>
            <a:r>
              <a:rPr lang="ko-KR" altLang="en-US" sz="1600" smtClean="0"/>
              <a:t>의</a:t>
            </a:r>
            <a:r>
              <a:rPr lang="en-US" altLang="ko-KR" sz="1600" smtClean="0"/>
              <a:t> select(‘</a:t>
            </a:r>
            <a:r>
              <a:rPr lang="ko-KR" altLang="en-US" sz="1600" smtClean="0"/>
              <a:t>조건</a:t>
            </a:r>
            <a:r>
              <a:rPr lang="en-US" altLang="ko-KR" sz="1600" smtClean="0"/>
              <a:t>’)</a:t>
            </a:r>
            <a:r>
              <a:rPr lang="ko-KR" altLang="en-US" sz="1600" smtClean="0"/>
              <a:t>의 </a:t>
            </a:r>
            <a:r>
              <a:rPr lang="en-US" altLang="ko-KR" sz="1600" smtClean="0"/>
              <a:t>‘</a:t>
            </a:r>
            <a:r>
              <a:rPr lang="ko-KR" altLang="en-US" sz="1600" smtClean="0"/>
              <a:t>조건</a:t>
            </a:r>
            <a:r>
              <a:rPr lang="en-US" altLang="ko-KR" sz="1600" smtClean="0"/>
              <a:t>’ </a:t>
            </a:r>
            <a:r>
              <a:rPr lang="ko-KR" altLang="en-US" sz="1600" smtClean="0"/>
              <a:t>부분에 샵</a:t>
            </a:r>
            <a:r>
              <a:rPr lang="en-US" altLang="ko-KR" sz="1600" smtClean="0"/>
              <a:t>(#) </a:t>
            </a:r>
            <a:r>
              <a:rPr lang="ko-KR" altLang="en-US" sz="1600" smtClean="0"/>
              <a:t>기호 뒤에 값을 넣거나 점</a:t>
            </a:r>
            <a:r>
              <a:rPr lang="en-US" altLang="ko-KR" sz="1600" smtClean="0"/>
              <a:t>(.) </a:t>
            </a:r>
            <a:r>
              <a:rPr lang="ko-KR" altLang="en-US" sz="1600" smtClean="0"/>
              <a:t>뒤에</a:t>
            </a:r>
            <a:r>
              <a:rPr lang="en-US" altLang="ko-KR" sz="1600" smtClean="0"/>
              <a:t> </a:t>
            </a:r>
            <a:r>
              <a:rPr lang="ko-KR" altLang="en-US" sz="1600" smtClean="0"/>
              <a:t>값을 넣는 방식으로 조건 지정</a:t>
            </a:r>
            <a:endParaRPr lang="en-US" altLang="ko-KR" sz="180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915" y="2528351"/>
            <a:ext cx="5233085" cy="348113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8720" y="1882596"/>
            <a:ext cx="3454626" cy="217872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8720" y="4061323"/>
            <a:ext cx="3439703" cy="116397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91260" y="5217164"/>
            <a:ext cx="3447164" cy="1156516"/>
          </a:xfrm>
          <a:prstGeom prst="rect">
            <a:avLst/>
          </a:prstGeom>
        </p:spPr>
      </p:pic>
      <p:sp>
        <p:nvSpPr>
          <p:cNvPr id="14" name="설명선 1 13"/>
          <p:cNvSpPr/>
          <p:nvPr/>
        </p:nvSpPr>
        <p:spPr>
          <a:xfrm>
            <a:off x="1956602" y="3668145"/>
            <a:ext cx="3314138" cy="912481"/>
          </a:xfrm>
          <a:prstGeom prst="borderCallout1">
            <a:avLst>
              <a:gd name="adj1" fmla="val 8132"/>
              <a:gd name="adj2" fmla="val 99291"/>
              <a:gd name="adj3" fmla="val -35753"/>
              <a:gd name="adj4" fmla="val 108182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15" name="설명선 1 14"/>
          <p:cNvSpPr/>
          <p:nvPr/>
        </p:nvSpPr>
        <p:spPr>
          <a:xfrm>
            <a:off x="2193976" y="3937934"/>
            <a:ext cx="1954278" cy="126000"/>
          </a:xfrm>
          <a:prstGeom prst="borderCallout1">
            <a:avLst>
              <a:gd name="adj1" fmla="val 8132"/>
              <a:gd name="adj2" fmla="val 99291"/>
              <a:gd name="adj3" fmla="val 872465"/>
              <a:gd name="adj4" fmla="val 169898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17" name="직선 연결선 16"/>
          <p:cNvCxnSpPr/>
          <p:nvPr/>
        </p:nvCxnSpPr>
        <p:spPr>
          <a:xfrm>
            <a:off x="4148254" y="3922524"/>
            <a:ext cx="1450289" cy="2262616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lang="ja-JP" altLang="en-US" smtClean="0"/>
              <a:pPr/>
              <a:t>90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627825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96003" y="187474"/>
            <a:ext cx="2557110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3000" b="1" spc="-200" smtClean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웹 크롤링</a:t>
            </a:r>
            <a:r>
              <a:rPr lang="en-US" altLang="ko-KR" sz="3000" b="1" spc="-200" smtClean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3000" b="1" spc="-200" smtClean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기초</a:t>
            </a:r>
            <a:endParaRPr kumimoji="0" lang="ko-KR" altLang="en-US" sz="3000" b="1" spc="-200" dirty="0">
              <a:ln>
                <a:solidFill>
                  <a:prstClr val="black">
                    <a:lumMod val="65000"/>
                    <a:lumOff val="35000"/>
                    <a:alpha val="0"/>
                  </a:prst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텍스트 개체 틀 2"/>
          <p:cNvSpPr>
            <a:spLocks noGrp="1"/>
          </p:cNvSpPr>
          <p:nvPr>
            <p:ph type="body" idx="1"/>
          </p:nvPr>
        </p:nvSpPr>
        <p:spPr>
          <a:xfrm>
            <a:off x="333472" y="926266"/>
            <a:ext cx="8504951" cy="5432004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ko-KR" sz="2000" smtClean="0"/>
              <a:t>HTML</a:t>
            </a:r>
            <a:r>
              <a:rPr lang="ko-KR" altLang="en-US" sz="2000" smtClean="0"/>
              <a:t> 정보 찾기 </a:t>
            </a:r>
            <a:r>
              <a:rPr lang="en-US" altLang="ko-KR" sz="2000" smtClean="0"/>
              <a:t>– </a:t>
            </a:r>
            <a:r>
              <a:rPr lang="ko-KR" altLang="en-US" sz="2000" smtClean="0"/>
              <a:t>상위 구조 활용</a:t>
            </a:r>
            <a:endParaRPr lang="en-US" altLang="ko-KR" sz="2000" smtClean="0"/>
          </a:p>
          <a:p>
            <a:pPr marL="628650" lvl="1" indent="-285750">
              <a:buFont typeface="Wingdings" panose="05000000000000000000" pitchFamily="2" charset="2"/>
              <a:buChar char="v"/>
            </a:pPr>
            <a:r>
              <a:rPr lang="ko-KR" altLang="en-US" sz="1800" smtClean="0"/>
              <a:t>태그 구조로 위치 찾기</a:t>
            </a:r>
            <a:endParaRPr lang="en-US" altLang="ko-KR" sz="1800"/>
          </a:p>
          <a:p>
            <a:pPr marL="971550" lvl="2" indent="-285750">
              <a:buFont typeface="Wingdings" panose="05000000000000000000" pitchFamily="2" charset="2"/>
              <a:buChar char="Ø"/>
            </a:pPr>
            <a:r>
              <a:rPr lang="ko-KR" altLang="en-US" sz="1600" smtClean="0"/>
              <a:t>정보가 담긴 태그의 속성만으로 찾기가 어려울 경우 부모 태그 아래에 있는지 등의 정보를 추가해서 정보를 찾을 수 있음</a:t>
            </a:r>
            <a:endParaRPr lang="en-US" altLang="ko-KR" sz="1600" smtClean="0"/>
          </a:p>
          <a:p>
            <a:pPr marL="971550" lvl="2" indent="-285750">
              <a:buFont typeface="Wingdings" panose="05000000000000000000" pitchFamily="2" charset="2"/>
              <a:buChar char="Ø"/>
            </a:pPr>
            <a:r>
              <a:rPr lang="ko-KR" altLang="en-US" sz="1600" smtClean="0"/>
              <a:t>한 단계 아래를 의미할 때는 </a:t>
            </a:r>
            <a:r>
              <a:rPr lang="en-US" altLang="ko-KR" sz="1600" smtClean="0"/>
              <a:t>‘&gt;’ </a:t>
            </a:r>
            <a:r>
              <a:rPr lang="ko-KR" altLang="en-US" sz="1600" smtClean="0"/>
              <a:t>기호를</a:t>
            </a:r>
            <a:r>
              <a:rPr lang="en-US" altLang="ko-KR" sz="1600" smtClean="0"/>
              <a:t> </a:t>
            </a:r>
            <a:r>
              <a:rPr lang="ko-KR" altLang="en-US" sz="1600" smtClean="0"/>
              <a:t>사용</a:t>
            </a:r>
            <a:endParaRPr lang="en-US" altLang="ko-KR" sz="1600" smtClean="0"/>
          </a:p>
          <a:p>
            <a:pPr marL="971550" lvl="2" indent="-285750">
              <a:buFont typeface="Wingdings" panose="05000000000000000000" pitchFamily="2" charset="2"/>
              <a:buChar char="Ø"/>
            </a:pPr>
            <a:r>
              <a:rPr lang="ko-KR" altLang="en-US" sz="1600" smtClean="0"/>
              <a:t>여러 단계</a:t>
            </a:r>
            <a:r>
              <a:rPr lang="en-US" altLang="ko-KR" sz="1600" smtClean="0"/>
              <a:t>(</a:t>
            </a:r>
            <a:r>
              <a:rPr lang="ko-KR" altLang="en-US" sz="1600" smtClean="0"/>
              <a:t>한 단계도 포함</a:t>
            </a:r>
            <a:r>
              <a:rPr lang="en-US" altLang="ko-KR" sz="1600" smtClean="0"/>
              <a:t>) </a:t>
            </a:r>
            <a:r>
              <a:rPr lang="ko-KR" altLang="en-US" sz="1600" smtClean="0"/>
              <a:t>아래를 의미할 때는 띄어쓰기</a:t>
            </a:r>
            <a:r>
              <a:rPr lang="en-US" altLang="ko-KR" sz="1600" smtClean="0"/>
              <a:t>(‘ ‘)</a:t>
            </a:r>
            <a:r>
              <a:rPr lang="ko-KR" altLang="en-US" sz="1600" smtClean="0"/>
              <a:t>를 사용</a:t>
            </a:r>
            <a:endParaRPr lang="en-US" altLang="ko-KR" sz="180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916" y="2778521"/>
            <a:ext cx="4783898" cy="3182332"/>
          </a:xfrm>
          <a:prstGeom prst="rect">
            <a:avLst/>
          </a:prstGeom>
        </p:spPr>
      </p:pic>
      <p:cxnSp>
        <p:nvCxnSpPr>
          <p:cNvPr id="17" name="직선 연결선 16"/>
          <p:cNvCxnSpPr/>
          <p:nvPr/>
        </p:nvCxnSpPr>
        <p:spPr>
          <a:xfrm>
            <a:off x="1664898" y="3821503"/>
            <a:ext cx="914400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7813" y="3775534"/>
            <a:ext cx="4140165" cy="1031951"/>
          </a:xfrm>
          <a:prstGeom prst="rect">
            <a:avLst/>
          </a:prstGeom>
        </p:spPr>
      </p:pic>
      <p:cxnSp>
        <p:nvCxnSpPr>
          <p:cNvPr id="16" name="직선 연결선 15"/>
          <p:cNvCxnSpPr/>
          <p:nvPr/>
        </p:nvCxnSpPr>
        <p:spPr>
          <a:xfrm flipV="1">
            <a:off x="1817298" y="3933645"/>
            <a:ext cx="1538377" cy="5753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 flipV="1">
            <a:off x="2012830" y="4051539"/>
            <a:ext cx="1774166" cy="5756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lang="ja-JP" altLang="en-US" smtClean="0"/>
              <a:pPr/>
              <a:t>91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169556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96003" y="187474"/>
            <a:ext cx="2557110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3000" b="1" spc="-200" smtClean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웹 크롤링</a:t>
            </a:r>
            <a:r>
              <a:rPr lang="en-US" altLang="ko-KR" sz="3000" b="1" spc="-200" smtClean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3000" b="1" spc="-200" smtClean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기초</a:t>
            </a:r>
            <a:endParaRPr kumimoji="0" lang="ko-KR" altLang="en-US" sz="3000" b="1" spc="-200" dirty="0">
              <a:ln>
                <a:solidFill>
                  <a:prstClr val="black">
                    <a:lumMod val="65000"/>
                    <a:lumOff val="35000"/>
                    <a:alpha val="0"/>
                  </a:prst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텍스트 개체 틀 2"/>
          <p:cNvSpPr>
            <a:spLocks noGrp="1"/>
          </p:cNvSpPr>
          <p:nvPr>
            <p:ph type="body" idx="1"/>
          </p:nvPr>
        </p:nvSpPr>
        <p:spPr>
          <a:xfrm>
            <a:off x="333472" y="926266"/>
            <a:ext cx="8504951" cy="5432004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2000" smtClean="0"/>
              <a:t>정보 가져오기 </a:t>
            </a:r>
            <a:r>
              <a:rPr lang="en-US" altLang="ko-KR" sz="2000" smtClean="0"/>
              <a:t>– </a:t>
            </a:r>
            <a:r>
              <a:rPr lang="ko-KR" altLang="en-US" sz="2000" smtClean="0"/>
              <a:t>태그 그룹에서 하나의 태그 선택하기</a:t>
            </a:r>
            <a:endParaRPr lang="en-US" altLang="ko-KR" sz="2000" smtClean="0"/>
          </a:p>
          <a:p>
            <a:pPr marL="628650" lvl="1" indent="-285750">
              <a:buFont typeface="Wingdings" panose="05000000000000000000" pitchFamily="2" charset="2"/>
              <a:buChar char="v"/>
            </a:pPr>
            <a:r>
              <a:rPr lang="ko-KR" altLang="en-US" sz="1800" smtClean="0"/>
              <a:t>태그 그룹에서 하나의 태그만 선택</a:t>
            </a:r>
            <a:endParaRPr lang="en-US" altLang="ko-KR" sz="180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916" y="1907256"/>
            <a:ext cx="4783898" cy="3182332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7814" y="2630700"/>
            <a:ext cx="4138959" cy="999690"/>
          </a:xfrm>
          <a:prstGeom prst="rect">
            <a:avLst/>
          </a:prstGeom>
        </p:spPr>
      </p:pic>
      <p:sp>
        <p:nvSpPr>
          <p:cNvPr id="10" name="설명선 1 9"/>
          <p:cNvSpPr/>
          <p:nvPr/>
        </p:nvSpPr>
        <p:spPr>
          <a:xfrm>
            <a:off x="1995574" y="3066669"/>
            <a:ext cx="1808675" cy="125108"/>
          </a:xfrm>
          <a:prstGeom prst="borderCallout1">
            <a:avLst>
              <a:gd name="adj1" fmla="val 8132"/>
              <a:gd name="adj2" fmla="val 99291"/>
              <a:gd name="adj3" fmla="val 231214"/>
              <a:gd name="adj4" fmla="val 209962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11" name="설명선 1 10"/>
          <p:cNvSpPr/>
          <p:nvPr/>
        </p:nvSpPr>
        <p:spPr>
          <a:xfrm>
            <a:off x="1995574" y="4133526"/>
            <a:ext cx="1894939" cy="110673"/>
          </a:xfrm>
          <a:prstGeom prst="borderCallout1">
            <a:avLst>
              <a:gd name="adj1" fmla="val 8132"/>
              <a:gd name="adj2" fmla="val 99291"/>
              <a:gd name="adj3" fmla="val -641771"/>
              <a:gd name="adj4" fmla="val 301464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000">
              <a:solidFill>
                <a:schemeClr val="tx1"/>
              </a:solidFill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6238877"/>
              </p:ext>
            </p:extLst>
          </p:nvPr>
        </p:nvGraphicFramePr>
        <p:xfrm>
          <a:off x="5117370" y="4062565"/>
          <a:ext cx="3375804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3098">
                  <a:extLst>
                    <a:ext uri="{9D8B030D-6E8A-4147-A177-3AD203B41FA5}">
                      <a16:colId xmlns:a16="http://schemas.microsoft.com/office/drawing/2014/main" val="144918020"/>
                    </a:ext>
                  </a:extLst>
                </a:gridCol>
                <a:gridCol w="2592706">
                  <a:extLst>
                    <a:ext uri="{9D8B030D-6E8A-4147-A177-3AD203B41FA5}">
                      <a16:colId xmlns:a16="http://schemas.microsoft.com/office/drawing/2014/main" val="24598904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/>
                        <a:t>tags[0]</a:t>
                      </a:r>
                      <a:endParaRPr lang="ko-KR" altLang="en-US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/>
                        <a:t>&lt;span</a:t>
                      </a:r>
                      <a:r>
                        <a:rPr lang="en-US" altLang="ko-KR" sz="1000" baseline="0" smtClean="0"/>
                        <a:t> class=“name”&gt;</a:t>
                      </a:r>
                      <a:r>
                        <a:rPr lang="ko-KR" altLang="en-US" sz="1000" baseline="0" smtClean="0"/>
                        <a:t>바나나</a:t>
                      </a:r>
                      <a:r>
                        <a:rPr lang="en-US" altLang="ko-KR" sz="1000" baseline="0" smtClean="0"/>
                        <a:t>&lt;/sapn&gt;</a:t>
                      </a:r>
                      <a:endParaRPr lang="ko-KR" altLang="en-US" sz="10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74330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/>
                        <a:t>tags[1]</a:t>
                      </a:r>
                      <a:endParaRPr lang="ko-KR" altLang="en-US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smtClean="0"/>
                        <a:t>&lt;span</a:t>
                      </a:r>
                      <a:r>
                        <a:rPr lang="en-US" altLang="ko-KR" sz="1000" baseline="0" smtClean="0"/>
                        <a:t> class=“name”&gt;</a:t>
                      </a:r>
                      <a:r>
                        <a:rPr lang="ko-KR" altLang="en-US" sz="1000" baseline="0" smtClean="0"/>
                        <a:t>파인애플</a:t>
                      </a:r>
                      <a:r>
                        <a:rPr lang="en-US" altLang="ko-KR" sz="1000" baseline="0" smtClean="0"/>
                        <a:t>&lt;/sapn&gt;</a:t>
                      </a:r>
                      <a:endParaRPr lang="ko-KR" altLang="en-US" sz="100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35194522"/>
                  </a:ext>
                </a:extLst>
              </a:tr>
            </a:tbl>
          </a:graphicData>
        </a:graphic>
      </p:graphicFrame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lang="ja-JP" altLang="en-US" smtClean="0"/>
              <a:pPr/>
              <a:t>92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714116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7814" y="2743573"/>
            <a:ext cx="4140165" cy="869141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396003" y="187474"/>
            <a:ext cx="2557110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3000" b="1" spc="-200" smtClean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웹 크롤링</a:t>
            </a:r>
            <a:r>
              <a:rPr lang="en-US" altLang="ko-KR" sz="3000" b="1" spc="-200" smtClean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3000" b="1" spc="-200" smtClean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기초</a:t>
            </a:r>
            <a:endParaRPr kumimoji="0" lang="ko-KR" altLang="en-US" sz="3000" b="1" spc="-200" dirty="0">
              <a:ln>
                <a:solidFill>
                  <a:prstClr val="black">
                    <a:lumMod val="65000"/>
                    <a:lumOff val="35000"/>
                    <a:alpha val="0"/>
                  </a:prst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텍스트 개체 틀 2"/>
          <p:cNvSpPr>
            <a:spLocks noGrp="1"/>
          </p:cNvSpPr>
          <p:nvPr>
            <p:ph type="body" idx="1"/>
          </p:nvPr>
        </p:nvSpPr>
        <p:spPr>
          <a:xfrm>
            <a:off x="333472" y="926266"/>
            <a:ext cx="8504951" cy="5432004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2000" smtClean="0"/>
              <a:t>정보 가져오기 </a:t>
            </a:r>
            <a:r>
              <a:rPr lang="en-US" altLang="ko-KR" sz="2000" smtClean="0"/>
              <a:t>– </a:t>
            </a:r>
            <a:r>
              <a:rPr lang="ko-KR" altLang="en-US" sz="2000" smtClean="0"/>
              <a:t>태그 그룹에서 하나의 태그 선택하기</a:t>
            </a:r>
            <a:endParaRPr lang="en-US" altLang="ko-KR" sz="2000" smtClean="0"/>
          </a:p>
          <a:p>
            <a:pPr marL="628650" lvl="1" indent="-285750">
              <a:buFont typeface="Wingdings" panose="05000000000000000000" pitchFamily="2" charset="2"/>
              <a:buChar char="v"/>
            </a:pPr>
            <a:r>
              <a:rPr lang="ko-KR" altLang="en-US" sz="1800" smtClean="0"/>
              <a:t>태그 그룹에서 반복문으로 태그 하나씩 선택하기</a:t>
            </a:r>
            <a:endParaRPr lang="en-US" altLang="ko-KR" sz="180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916" y="1907256"/>
            <a:ext cx="4783898" cy="3182332"/>
          </a:xfrm>
          <a:prstGeom prst="rect">
            <a:avLst/>
          </a:prstGeom>
        </p:spPr>
      </p:pic>
      <p:sp>
        <p:nvSpPr>
          <p:cNvPr id="10" name="설명선 1 9"/>
          <p:cNvSpPr/>
          <p:nvPr/>
        </p:nvSpPr>
        <p:spPr>
          <a:xfrm>
            <a:off x="1995574" y="3066669"/>
            <a:ext cx="1808675" cy="125108"/>
          </a:xfrm>
          <a:prstGeom prst="borderCallout1">
            <a:avLst>
              <a:gd name="adj1" fmla="val 8132"/>
              <a:gd name="adj2" fmla="val 99291"/>
              <a:gd name="adj3" fmla="val 231214"/>
              <a:gd name="adj4" fmla="val 204239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11" name="설명선 1 10"/>
          <p:cNvSpPr/>
          <p:nvPr/>
        </p:nvSpPr>
        <p:spPr>
          <a:xfrm>
            <a:off x="1995574" y="4133526"/>
            <a:ext cx="1894939" cy="110673"/>
          </a:xfrm>
          <a:prstGeom prst="borderCallout1">
            <a:avLst>
              <a:gd name="adj1" fmla="val 8132"/>
              <a:gd name="adj2" fmla="val 99291"/>
              <a:gd name="adj3" fmla="val -595004"/>
              <a:gd name="adj4" fmla="val 195850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000">
              <a:solidFill>
                <a:schemeClr val="tx1"/>
              </a:solidFill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6238877"/>
              </p:ext>
            </p:extLst>
          </p:nvPr>
        </p:nvGraphicFramePr>
        <p:xfrm>
          <a:off x="5117370" y="4062565"/>
          <a:ext cx="3375804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3098">
                  <a:extLst>
                    <a:ext uri="{9D8B030D-6E8A-4147-A177-3AD203B41FA5}">
                      <a16:colId xmlns:a16="http://schemas.microsoft.com/office/drawing/2014/main" val="144918020"/>
                    </a:ext>
                  </a:extLst>
                </a:gridCol>
                <a:gridCol w="2592706">
                  <a:extLst>
                    <a:ext uri="{9D8B030D-6E8A-4147-A177-3AD203B41FA5}">
                      <a16:colId xmlns:a16="http://schemas.microsoft.com/office/drawing/2014/main" val="24598904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/>
                        <a:t>tags[0]</a:t>
                      </a:r>
                      <a:endParaRPr lang="ko-KR" altLang="en-US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/>
                        <a:t>&lt;span</a:t>
                      </a:r>
                      <a:r>
                        <a:rPr lang="en-US" altLang="ko-KR" sz="1000" baseline="0" smtClean="0"/>
                        <a:t> class=“name”&gt;</a:t>
                      </a:r>
                      <a:r>
                        <a:rPr lang="ko-KR" altLang="en-US" sz="1000" baseline="0" smtClean="0"/>
                        <a:t>바나나</a:t>
                      </a:r>
                      <a:r>
                        <a:rPr lang="en-US" altLang="ko-KR" sz="1000" baseline="0" smtClean="0"/>
                        <a:t>&lt;/sapn&gt;</a:t>
                      </a:r>
                      <a:endParaRPr lang="ko-KR" altLang="en-US" sz="10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74330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/>
                        <a:t>tags[1]</a:t>
                      </a:r>
                      <a:endParaRPr lang="ko-KR" altLang="en-US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smtClean="0"/>
                        <a:t>&lt;span</a:t>
                      </a:r>
                      <a:r>
                        <a:rPr lang="en-US" altLang="ko-KR" sz="1000" baseline="0" smtClean="0"/>
                        <a:t> class=“name”&gt;</a:t>
                      </a:r>
                      <a:r>
                        <a:rPr lang="ko-KR" altLang="en-US" sz="1000" baseline="0" smtClean="0"/>
                        <a:t>파인애플</a:t>
                      </a:r>
                      <a:r>
                        <a:rPr lang="en-US" altLang="ko-KR" sz="1000" baseline="0" smtClean="0"/>
                        <a:t>&lt;/sapn&gt;</a:t>
                      </a:r>
                      <a:endParaRPr lang="ko-KR" altLang="en-US" sz="100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35194522"/>
                  </a:ext>
                </a:extLst>
              </a:tr>
            </a:tbl>
          </a:graphicData>
        </a:graphic>
      </p:graphicFrame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lang="ja-JP" altLang="en-US" smtClean="0"/>
              <a:pPr/>
              <a:t>93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787217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3807" y="2757847"/>
            <a:ext cx="3712795" cy="155536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292" y="2286806"/>
            <a:ext cx="5233085" cy="3481139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396003" y="187474"/>
            <a:ext cx="2557110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3000" b="1" spc="-200" smtClean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웹 크롤링</a:t>
            </a:r>
            <a:r>
              <a:rPr lang="en-US" altLang="ko-KR" sz="3000" b="1" spc="-200" smtClean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3000" b="1" spc="-200" smtClean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기초</a:t>
            </a:r>
            <a:endParaRPr kumimoji="0" lang="ko-KR" altLang="en-US" sz="3000" b="1" spc="-200" dirty="0">
              <a:ln>
                <a:solidFill>
                  <a:prstClr val="black">
                    <a:lumMod val="65000"/>
                    <a:lumOff val="35000"/>
                    <a:alpha val="0"/>
                  </a:prst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텍스트 개체 틀 2"/>
          <p:cNvSpPr>
            <a:spLocks noGrp="1"/>
          </p:cNvSpPr>
          <p:nvPr>
            <p:ph type="body" idx="1"/>
          </p:nvPr>
        </p:nvSpPr>
        <p:spPr>
          <a:xfrm>
            <a:off x="333472" y="926266"/>
            <a:ext cx="8504951" cy="5432004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2000" smtClean="0"/>
              <a:t>정보 가져오기 </a:t>
            </a:r>
            <a:r>
              <a:rPr lang="en-US" altLang="ko-KR" sz="2000" smtClean="0"/>
              <a:t>– </a:t>
            </a:r>
            <a:r>
              <a:rPr lang="ko-KR" altLang="en-US" sz="2000" smtClean="0"/>
              <a:t>선택한</a:t>
            </a:r>
            <a:r>
              <a:rPr lang="en-US" altLang="ko-KR" sz="2000" smtClean="0"/>
              <a:t> </a:t>
            </a:r>
            <a:r>
              <a:rPr lang="ko-KR" altLang="en-US" sz="2000" smtClean="0"/>
              <a:t>태그에서 정보 가져오기</a:t>
            </a:r>
            <a:endParaRPr lang="en-US" altLang="ko-KR" sz="2000" smtClean="0"/>
          </a:p>
          <a:p>
            <a:pPr marL="628650" lvl="1" indent="-285750">
              <a:buFont typeface="Wingdings" panose="05000000000000000000" pitchFamily="2" charset="2"/>
              <a:buChar char="v"/>
            </a:pPr>
            <a:r>
              <a:rPr lang="en-US" altLang="ko-KR" sz="1800" smtClean="0"/>
              <a:t>.text: </a:t>
            </a:r>
            <a:r>
              <a:rPr lang="ko-KR" altLang="en-US" sz="1800" smtClean="0"/>
              <a:t>선택한 태그에서 화면에 보이는 글 부분 가져오기</a:t>
            </a:r>
            <a:endParaRPr lang="en-US" altLang="ko-KR" sz="1800" smtClean="0"/>
          </a:p>
          <a:p>
            <a:pPr marL="628650" lvl="1" indent="-285750">
              <a:buFont typeface="Wingdings" panose="05000000000000000000" pitchFamily="2" charset="2"/>
              <a:buChar char="v"/>
            </a:pPr>
            <a:r>
              <a:rPr lang="en-US" altLang="ko-KR" sz="1800" smtClean="0"/>
              <a:t>[‘</a:t>
            </a:r>
            <a:r>
              <a:rPr lang="ko-KR" altLang="en-US" sz="1800" smtClean="0"/>
              <a:t>속성명</a:t>
            </a:r>
            <a:r>
              <a:rPr lang="en-US" altLang="ko-KR" sz="1800" smtClean="0"/>
              <a:t>‘]: </a:t>
            </a:r>
            <a:r>
              <a:rPr lang="ko-KR" altLang="en-US" sz="1800" smtClean="0"/>
              <a:t>선택한 태그에서 태그 내 속성의 값 가져오기</a:t>
            </a:r>
            <a:endParaRPr lang="en-US" altLang="ko-KR" sz="1800"/>
          </a:p>
        </p:txBody>
      </p:sp>
      <p:sp>
        <p:nvSpPr>
          <p:cNvPr id="11" name="설명선 1 10"/>
          <p:cNvSpPr/>
          <p:nvPr/>
        </p:nvSpPr>
        <p:spPr>
          <a:xfrm>
            <a:off x="2176728" y="4089563"/>
            <a:ext cx="3085385" cy="111501"/>
          </a:xfrm>
          <a:prstGeom prst="borderCallout1">
            <a:avLst>
              <a:gd name="adj1" fmla="val 8132"/>
              <a:gd name="adj2" fmla="val 99291"/>
              <a:gd name="adj3" fmla="val -811629"/>
              <a:gd name="adj4" fmla="val 134340"/>
            </a:avLst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lang="ja-JP" altLang="en-US" smtClean="0"/>
              <a:pPr/>
              <a:t>94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59933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96003" y="187474"/>
            <a:ext cx="2557110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3000" b="1" spc="-200" smtClean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웹 크롤링</a:t>
            </a:r>
            <a:r>
              <a:rPr lang="en-US" altLang="ko-KR" sz="3000" b="1" spc="-200" smtClean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3000" b="1" spc="-200" smtClean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기초</a:t>
            </a:r>
            <a:endParaRPr kumimoji="0" lang="ko-KR" altLang="en-US" sz="3000" b="1" spc="-200" dirty="0">
              <a:ln>
                <a:solidFill>
                  <a:prstClr val="black">
                    <a:lumMod val="65000"/>
                    <a:lumOff val="35000"/>
                    <a:alpha val="0"/>
                  </a:prst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텍스트 개체 틀 2"/>
          <p:cNvSpPr>
            <a:spLocks noGrp="1"/>
          </p:cNvSpPr>
          <p:nvPr>
            <p:ph type="body" idx="1"/>
          </p:nvPr>
        </p:nvSpPr>
        <p:spPr>
          <a:xfrm>
            <a:off x="333472" y="926266"/>
            <a:ext cx="8504951" cy="5432004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2000" smtClean="0"/>
              <a:t>실습</a:t>
            </a:r>
            <a:r>
              <a:rPr lang="en-US" altLang="ko-KR" sz="2000" smtClean="0"/>
              <a:t>(</a:t>
            </a:r>
            <a:r>
              <a:rPr lang="ko-KR" altLang="en-US" sz="2000" smtClean="0"/>
              <a:t>멜론 사이트 노래 순위 정보 크롤링</a:t>
            </a:r>
            <a:r>
              <a:rPr lang="en-US" altLang="ko-KR" sz="2000" smtClean="0"/>
              <a:t>)</a:t>
            </a:r>
          </a:p>
          <a:p>
            <a:pPr marL="628650" lvl="1" indent="-285750">
              <a:buFont typeface="Wingdings" panose="05000000000000000000" pitchFamily="2" charset="2"/>
              <a:buChar char="v"/>
            </a:pPr>
            <a:r>
              <a:rPr lang="en-US" altLang="ko-KR" sz="1800" smtClean="0"/>
              <a:t>Chrome Driver</a:t>
            </a:r>
            <a:r>
              <a:rPr lang="ko-KR" altLang="en-US" sz="1800" smtClean="0"/>
              <a:t>를 이용해 </a:t>
            </a:r>
            <a:r>
              <a:rPr lang="en-US" altLang="ko-KR" sz="1800" smtClean="0">
                <a:hlinkClick r:id="rId3"/>
              </a:rPr>
              <a:t>http://www.melon.com/chart/index.htm</a:t>
            </a:r>
            <a:r>
              <a:rPr lang="en-US" altLang="ko-KR" sz="1800" smtClean="0"/>
              <a:t> </a:t>
            </a:r>
            <a:r>
              <a:rPr lang="ko-KR" altLang="en-US" sz="1800" smtClean="0"/>
              <a:t>접속</a:t>
            </a:r>
            <a:endParaRPr lang="en-US" altLang="ko-KR" sz="1800" smtClean="0"/>
          </a:p>
          <a:p>
            <a:pPr marL="628650" lvl="1" indent="-285750">
              <a:buFont typeface="Wingdings" panose="05000000000000000000" pitchFamily="2" charset="2"/>
              <a:buChar char="v"/>
            </a:pPr>
            <a:r>
              <a:rPr lang="en-US" altLang="ko-KR" sz="1800" smtClean="0"/>
              <a:t>BeautifulSoup</a:t>
            </a:r>
            <a:r>
              <a:rPr lang="ko-KR" altLang="en-US" sz="1800" smtClean="0"/>
              <a:t>을 이용해 멜론차트에서 </a:t>
            </a:r>
            <a:r>
              <a:rPr lang="en-US" altLang="ko-KR" sz="1800" smtClean="0"/>
              <a:t>Top100</a:t>
            </a:r>
            <a:r>
              <a:rPr lang="ko-KR" altLang="en-US" sz="1800" smtClean="0"/>
              <a:t>의</a:t>
            </a:r>
            <a:r>
              <a:rPr lang="en-US" altLang="ko-KR" sz="1800" smtClean="0"/>
              <a:t> </a:t>
            </a:r>
            <a:r>
              <a:rPr lang="ko-KR" altLang="en-US" sz="1800" smtClean="0"/>
              <a:t>노래 정보</a:t>
            </a:r>
            <a:r>
              <a:rPr lang="en-US" altLang="ko-KR" sz="1800" smtClean="0"/>
              <a:t>(</a:t>
            </a:r>
            <a:r>
              <a:rPr lang="ko-KR" altLang="en-US" sz="1800" smtClean="0"/>
              <a:t>날짜</a:t>
            </a:r>
            <a:r>
              <a:rPr lang="en-US" altLang="ko-KR" sz="1800" smtClean="0"/>
              <a:t>, </a:t>
            </a:r>
            <a:r>
              <a:rPr lang="ko-KR" altLang="en-US" sz="1800" smtClean="0"/>
              <a:t>순위</a:t>
            </a:r>
            <a:r>
              <a:rPr lang="en-US" altLang="ko-KR" sz="1800" smtClean="0"/>
              <a:t>, </a:t>
            </a:r>
            <a:r>
              <a:rPr lang="ko-KR" altLang="en-US" sz="1800" smtClean="0"/>
              <a:t>타이틀</a:t>
            </a:r>
            <a:r>
              <a:rPr lang="en-US" altLang="ko-KR" sz="1800" smtClean="0"/>
              <a:t>, </a:t>
            </a:r>
            <a:r>
              <a:rPr lang="ko-KR" altLang="en-US" sz="1800" smtClean="0"/>
              <a:t>가수 수집</a:t>
            </a:r>
            <a:r>
              <a:rPr lang="en-US" altLang="ko-KR" sz="1800" smtClean="0"/>
              <a:t>)</a:t>
            </a:r>
          </a:p>
          <a:p>
            <a:pPr marL="628650" lvl="1" indent="-285750">
              <a:buFont typeface="Wingdings" panose="05000000000000000000" pitchFamily="2" charset="2"/>
              <a:buChar char="v"/>
            </a:pPr>
            <a:r>
              <a:rPr lang="ko-KR" altLang="en-US" sz="1800" smtClean="0"/>
              <a:t>수집 데이터 엑셀에 저장하기</a:t>
            </a:r>
            <a:endParaRPr lang="en-US" altLang="ko-KR" sz="180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2111" y="2484820"/>
            <a:ext cx="5012259" cy="3875997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lang="ja-JP" altLang="en-US" smtClean="0"/>
              <a:pPr/>
              <a:t>95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900547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96003" y="187474"/>
            <a:ext cx="2557110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3000" b="1" spc="-200" smtClean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웹 크롤링</a:t>
            </a:r>
            <a:r>
              <a:rPr lang="en-US" altLang="ko-KR" sz="3000" b="1" spc="-200" smtClean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3000" b="1" spc="-200" smtClean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기초</a:t>
            </a:r>
            <a:endParaRPr kumimoji="0" lang="ko-KR" altLang="en-US" sz="3000" b="1" spc="-200" dirty="0">
              <a:ln>
                <a:solidFill>
                  <a:prstClr val="black">
                    <a:lumMod val="65000"/>
                    <a:lumOff val="35000"/>
                    <a:alpha val="0"/>
                  </a:prst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텍스트 개체 틀 2"/>
          <p:cNvSpPr>
            <a:spLocks noGrp="1"/>
          </p:cNvSpPr>
          <p:nvPr>
            <p:ph type="body" idx="1"/>
          </p:nvPr>
        </p:nvSpPr>
        <p:spPr>
          <a:xfrm>
            <a:off x="333472" y="926266"/>
            <a:ext cx="8504951" cy="5432004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2000" smtClean="0"/>
              <a:t>크롤링 방식의 장단점 비교</a:t>
            </a:r>
            <a:endParaRPr lang="en-US" altLang="ko-KR" sz="2000" smtClean="0"/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8635678"/>
              </p:ext>
            </p:extLst>
          </p:nvPr>
        </p:nvGraphicFramePr>
        <p:xfrm>
          <a:off x="733246" y="1483263"/>
          <a:ext cx="8220972" cy="175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0324">
                  <a:extLst>
                    <a:ext uri="{9D8B030D-6E8A-4147-A177-3AD203B41FA5}">
                      <a16:colId xmlns:a16="http://schemas.microsoft.com/office/drawing/2014/main" val="300105799"/>
                    </a:ext>
                  </a:extLst>
                </a:gridCol>
                <a:gridCol w="2740324">
                  <a:extLst>
                    <a:ext uri="{9D8B030D-6E8A-4147-A177-3AD203B41FA5}">
                      <a16:colId xmlns:a16="http://schemas.microsoft.com/office/drawing/2014/main" val="385796747"/>
                    </a:ext>
                  </a:extLst>
                </a:gridCol>
                <a:gridCol w="2740324">
                  <a:extLst>
                    <a:ext uri="{9D8B030D-6E8A-4147-A177-3AD203B41FA5}">
                      <a16:colId xmlns:a16="http://schemas.microsoft.com/office/drawing/2014/main" val="42569799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/>
                        <a:t>Selenium+BeautifulSoup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/>
                        <a:t>Selenium</a:t>
                      </a:r>
                      <a:r>
                        <a:rPr lang="ko-KR" altLang="en-US" smtClean="0"/>
                        <a:t>만 사용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158625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mtClean="0"/>
                        <a:t>웹 페이지 접속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/>
                        <a:t>HTML </a:t>
                      </a:r>
                      <a:r>
                        <a:rPr lang="ko-KR" altLang="en-US" smtClean="0"/>
                        <a:t>정보 다운로드 후 브라우저 영향 없음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mtClean="0"/>
                        <a:t>웹 페이지 연결 유지 필요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685185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mtClean="0"/>
                        <a:t>웹 페이지 동작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mtClean="0"/>
                        <a:t>불가능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mtClean="0"/>
                        <a:t>클릭</a:t>
                      </a:r>
                      <a:r>
                        <a:rPr lang="en-US" altLang="ko-KR" smtClean="0"/>
                        <a:t>, </a:t>
                      </a:r>
                      <a:r>
                        <a:rPr lang="ko-KR" altLang="en-US" smtClean="0"/>
                        <a:t>입력 등 조작 가능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597267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mtClean="0"/>
                        <a:t>크롤링 속도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mtClean="0"/>
                        <a:t>빠름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mtClean="0"/>
                        <a:t>느림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9502617"/>
                  </a:ext>
                </a:extLst>
              </a:tr>
            </a:tbl>
          </a:graphicData>
        </a:graphic>
      </p:graphicFrame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lang="ja-JP" altLang="en-US" smtClean="0"/>
              <a:pPr/>
              <a:t>96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754748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65955" y="2909283"/>
            <a:ext cx="6128143" cy="572599"/>
          </a:xfrm>
        </p:spPr>
        <p:txBody>
          <a:bodyPr/>
          <a:lstStyle/>
          <a:p>
            <a:r>
              <a:rPr lang="ko-KR" altLang="en-US" smtClean="0"/>
              <a:t>데이터 분석 </a:t>
            </a:r>
            <a:r>
              <a:rPr lang="en-US" altLang="ko-KR" smtClean="0"/>
              <a:t>Ⅰ</a:t>
            </a:r>
            <a:br>
              <a:rPr lang="en-US" altLang="ko-KR" smtClean="0"/>
            </a:br>
            <a:r>
              <a:rPr lang="en-US" altLang="ko-KR" sz="2400" smtClean="0"/>
              <a:t>- </a:t>
            </a:r>
            <a:r>
              <a:rPr lang="ko-KR" altLang="en-US" sz="2400" smtClean="0"/>
              <a:t>서울 주유소 가격 비교 </a:t>
            </a:r>
            <a:r>
              <a:rPr lang="en-US" altLang="ko-KR" sz="2400" smtClean="0"/>
              <a:t>-</a:t>
            </a:r>
            <a:endParaRPr lang="ko-KR" altLang="en-US" sz="2400"/>
          </a:p>
        </p:txBody>
      </p:sp>
    </p:spTree>
    <p:extLst>
      <p:ext uri="{BB962C8B-B14F-4D97-AF65-F5344CB8AC3E}">
        <p14:creationId xmlns:p14="http://schemas.microsoft.com/office/powerpoint/2010/main" val="2213520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65955" y="2909283"/>
            <a:ext cx="6128143" cy="572599"/>
          </a:xfrm>
        </p:spPr>
        <p:txBody>
          <a:bodyPr/>
          <a:lstStyle/>
          <a:p>
            <a:r>
              <a:rPr lang="ko-KR" altLang="en-US" smtClean="0"/>
              <a:t>데이터 분석 </a:t>
            </a:r>
            <a:r>
              <a:rPr lang="en-US" altLang="ko-KR" smtClean="0"/>
              <a:t>Ⅱ</a:t>
            </a:r>
            <a:br>
              <a:rPr lang="en-US" altLang="ko-KR" smtClean="0"/>
            </a:br>
            <a:r>
              <a:rPr lang="en-US" altLang="ko-KR" sz="2400" smtClean="0"/>
              <a:t>- </a:t>
            </a:r>
            <a:r>
              <a:rPr lang="ko-KR" altLang="en-US" sz="2400" smtClean="0"/>
              <a:t>중국인 관광객 수 분석 </a:t>
            </a:r>
            <a:r>
              <a:rPr lang="en-US" altLang="ko-KR" sz="2400" smtClean="0"/>
              <a:t>-</a:t>
            </a:r>
            <a:endParaRPr lang="ko-KR" altLang="en-US" sz="2400"/>
          </a:p>
        </p:txBody>
      </p:sp>
    </p:spTree>
    <p:extLst>
      <p:ext uri="{BB962C8B-B14F-4D97-AF65-F5344CB8AC3E}">
        <p14:creationId xmlns:p14="http://schemas.microsoft.com/office/powerpoint/2010/main" val="120383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84562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표지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2182</TotalTime>
  <Words>4094</Words>
  <Application>Microsoft Office PowerPoint</Application>
  <PresentationFormat>화면 슬라이드 쇼(4:3)</PresentationFormat>
  <Paragraphs>772</Paragraphs>
  <Slides>99</Slides>
  <Notes>90</Notes>
  <HiddenSlides>0</HiddenSlides>
  <MMClips>3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99</vt:i4>
      </vt:variant>
    </vt:vector>
  </HeadingPairs>
  <TitlesOfParts>
    <vt:vector size="106" baseType="lpstr">
      <vt:lpstr>游ゴシック</vt:lpstr>
      <vt:lpstr>맑은 고딕</vt:lpstr>
      <vt:lpstr>-웹윤고딕140</vt:lpstr>
      <vt:lpstr>Arial</vt:lpstr>
      <vt:lpstr>Calibri</vt:lpstr>
      <vt:lpstr>Wingdings</vt:lpstr>
      <vt:lpstr>표지</vt:lpstr>
      <vt:lpstr>데이터 분석 실무 with 파이썬</vt:lpstr>
      <vt:lpstr>인공지능과 빅데이터 대한 이해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데이터 분석을 위한 준비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데이터 분석 기초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데이터 분석 Ⅰ - 서울 주유소 가격 비교 -</vt:lpstr>
      <vt:lpstr>데이터 분석 Ⅱ - 중국인 관광객 수 분석 -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Redsun</dc:creator>
  <cp:lastModifiedBy>Byung-Joo Shin</cp:lastModifiedBy>
  <cp:revision>81</cp:revision>
  <cp:lastPrinted>2023-05-11T00:36:46Z</cp:lastPrinted>
  <dcterms:created xsi:type="dcterms:W3CDTF">2021-09-13T13:36:12Z</dcterms:created>
  <dcterms:modified xsi:type="dcterms:W3CDTF">2023-06-16T23:55:54Z</dcterms:modified>
</cp:coreProperties>
</file>